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4" r:id="rId2"/>
    <p:sldId id="265" r:id="rId3"/>
    <p:sldId id="309" r:id="rId4"/>
    <p:sldId id="326" r:id="rId5"/>
    <p:sldId id="300" r:id="rId6"/>
    <p:sldId id="301" r:id="rId7"/>
    <p:sldId id="316" r:id="rId8"/>
    <p:sldId id="308" r:id="rId9"/>
    <p:sldId id="312" r:id="rId10"/>
    <p:sldId id="318" r:id="rId11"/>
    <p:sldId id="302" r:id="rId12"/>
    <p:sldId id="310" r:id="rId13"/>
    <p:sldId id="327" r:id="rId14"/>
    <p:sldId id="317" r:id="rId15"/>
    <p:sldId id="315" r:id="rId16"/>
    <p:sldId id="319" r:id="rId17"/>
    <p:sldId id="313" r:id="rId18"/>
    <p:sldId id="320" r:id="rId19"/>
    <p:sldId id="323" r:id="rId20"/>
    <p:sldId id="324" r:id="rId21"/>
    <p:sldId id="325" r:id="rId22"/>
    <p:sldId id="3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BD5E1"/>
    <a:srgbClr val="FF9999"/>
    <a:srgbClr val="99EFEB"/>
    <a:srgbClr val="2BDDD5"/>
    <a:srgbClr val="FFCCFF"/>
    <a:srgbClr val="CC3300"/>
    <a:srgbClr val="CCCCFF"/>
    <a:srgbClr val="66CCFF"/>
    <a:srgbClr val="BF91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tika%20Aggarwal\Desktop\Course%20project%20by%20prof%20ranjith%20padinhateeri\modelling%20notebooks\Project%20phase%202\information%20table%20for%20mutant%20strains%20of%20pho5%20promo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tika%20Aggarwal\Desktop\Course%20project%20by%20prof%20ranjith%20padinhateeri\modelling%20notebooks\Project%20phase%202\final_mod_info.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20135852246196E-2"/>
          <c:y val="4.6648554130950731E-2"/>
          <c:w val="0.92883025967342292"/>
          <c:h val="0.64143458559135136"/>
        </c:manualLayout>
      </c:layout>
      <c:barChart>
        <c:barDir val="col"/>
        <c:grouping val="clustered"/>
        <c:varyColors val="0"/>
        <c:ser>
          <c:idx val="0"/>
          <c:order val="0"/>
          <c:tx>
            <c:strRef>
              <c:f>Sheet1!$E$1</c:f>
              <c:strCache>
                <c:ptCount val="1"/>
                <c:pt idx="0">
                  <c:v>Information using Experimental predictions</c:v>
                </c:pt>
              </c:strCache>
            </c:strRef>
          </c:tx>
          <c:spPr>
            <a:solidFill>
              <a:schemeClr val="accent1">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Sheet1!$E$2:$E$7</c:f>
              <c:numCache>
                <c:formatCode>General</c:formatCode>
                <c:ptCount val="6"/>
                <c:pt idx="0">
                  <c:v>1.946</c:v>
                </c:pt>
                <c:pt idx="1">
                  <c:v>2.6389999999999998</c:v>
                </c:pt>
                <c:pt idx="2">
                  <c:v>2.117</c:v>
                </c:pt>
                <c:pt idx="3">
                  <c:v>1.6479999999999999</c:v>
                </c:pt>
                <c:pt idx="4">
                  <c:v>2.5289999999999999</c:v>
                </c:pt>
                <c:pt idx="5">
                  <c:v>2.7610000000000001</c:v>
                </c:pt>
              </c:numCache>
            </c:numRef>
          </c:val>
          <c:extLst>
            <c:ext xmlns:c16="http://schemas.microsoft.com/office/drawing/2014/chart" uri="{C3380CC4-5D6E-409C-BE32-E72D297353CC}">
              <c16:uniqueId val="{00000000-CDF8-420E-A1EE-DD04C25ECA91}"/>
            </c:ext>
          </c:extLst>
        </c:ser>
        <c:ser>
          <c:idx val="1"/>
          <c:order val="1"/>
          <c:tx>
            <c:strRef>
              <c:f>Sheet1!$F$1</c:f>
              <c:strCache>
                <c:ptCount val="1"/>
                <c:pt idx="0">
                  <c:v>Information using Theoretical Predictions</c:v>
                </c:pt>
              </c:strCache>
            </c:strRef>
          </c:tx>
          <c:spPr>
            <a:solidFill>
              <a:schemeClr val="accent2">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Sheet1!$F$2:$F$7</c:f>
              <c:numCache>
                <c:formatCode>General</c:formatCode>
                <c:ptCount val="6"/>
                <c:pt idx="0">
                  <c:v>1.996</c:v>
                </c:pt>
                <c:pt idx="1">
                  <c:v>2.6280000000000001</c:v>
                </c:pt>
                <c:pt idx="2">
                  <c:v>2.1080000000000001</c:v>
                </c:pt>
                <c:pt idx="3">
                  <c:v>1.5620000000000001</c:v>
                </c:pt>
                <c:pt idx="4">
                  <c:v>2.5230000000000001</c:v>
                </c:pt>
                <c:pt idx="5">
                  <c:v>2.734</c:v>
                </c:pt>
              </c:numCache>
            </c:numRef>
          </c:val>
          <c:extLst>
            <c:ext xmlns:c16="http://schemas.microsoft.com/office/drawing/2014/chart" uri="{C3380CC4-5D6E-409C-BE32-E72D297353CC}">
              <c16:uniqueId val="{00000001-CDF8-420E-A1EE-DD04C25ECA91}"/>
            </c:ext>
          </c:extLst>
        </c:ser>
        <c:ser>
          <c:idx val="2"/>
          <c:order val="2"/>
          <c:tx>
            <c:strRef>
              <c:f>Sheet1!$G$1</c:f>
              <c:strCache>
                <c:ptCount val="1"/>
                <c:pt idx="0">
                  <c:v>Information using Monte carlo simulations</c:v>
                </c:pt>
              </c:strCache>
            </c:strRef>
          </c:tx>
          <c:spPr>
            <a:solidFill>
              <a:schemeClr val="accent6">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Sheet1!$G$2:$G$7</c:f>
              <c:numCache>
                <c:formatCode>General</c:formatCode>
                <c:ptCount val="6"/>
                <c:pt idx="0">
                  <c:v>1.93</c:v>
                </c:pt>
                <c:pt idx="1">
                  <c:v>2.4129999999999998</c:v>
                </c:pt>
                <c:pt idx="2">
                  <c:v>2.0070000000000001</c:v>
                </c:pt>
                <c:pt idx="3">
                  <c:v>1.58</c:v>
                </c:pt>
                <c:pt idx="4">
                  <c:v>2.59</c:v>
                </c:pt>
                <c:pt idx="5">
                  <c:v>2.4900000000000002</c:v>
                </c:pt>
              </c:numCache>
            </c:numRef>
          </c:val>
          <c:extLst>
            <c:ext xmlns:c16="http://schemas.microsoft.com/office/drawing/2014/chart" uri="{C3380CC4-5D6E-409C-BE32-E72D297353CC}">
              <c16:uniqueId val="{00000002-CDF8-420E-A1EE-DD04C25ECA91}"/>
            </c:ext>
          </c:extLst>
        </c:ser>
        <c:dLbls>
          <c:showLegendKey val="0"/>
          <c:showVal val="0"/>
          <c:showCatName val="0"/>
          <c:showSerName val="0"/>
          <c:showPercent val="0"/>
          <c:showBubbleSize val="0"/>
        </c:dLbls>
        <c:gapWidth val="219"/>
        <c:overlap val="-27"/>
        <c:axId val="419494920"/>
        <c:axId val="419493608"/>
      </c:barChart>
      <c:catAx>
        <c:axId val="41949492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a:t>Different</a:t>
                </a:r>
                <a:r>
                  <a:rPr lang="en-IN" sz="1600" baseline="0"/>
                  <a:t> mutant strains of PHO5 promoter</a:t>
                </a:r>
                <a:endParaRPr lang="en-IN"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19493608"/>
        <c:crosses val="autoZero"/>
        <c:auto val="1"/>
        <c:lblAlgn val="ctr"/>
        <c:lblOffset val="100"/>
        <c:noMultiLvlLbl val="0"/>
      </c:catAx>
      <c:valAx>
        <c:axId val="419493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dirty="0"/>
                  <a:t>Information</a:t>
                </a:r>
                <a:r>
                  <a:rPr lang="en-IN" sz="1600" baseline="0" dirty="0"/>
                  <a:t> value (in bits)</a:t>
                </a:r>
                <a:endParaRPr lang="en-IN" sz="1600"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494920"/>
        <c:crosses val="autoZero"/>
        <c:crossBetween val="between"/>
      </c:valAx>
      <c:spPr>
        <a:noFill/>
        <a:ln>
          <a:noFill/>
        </a:ln>
        <a:effectLst/>
      </c:spPr>
    </c:plotArea>
    <c:legend>
      <c:legendPos val="b"/>
      <c:layout>
        <c:manualLayout>
          <c:xMode val="edge"/>
          <c:yMode val="edge"/>
          <c:x val="5.1740189042275789E-3"/>
          <c:y val="0.87503900255764955"/>
          <c:w val="0.99290807296511874"/>
          <c:h val="0.1124670620018924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a:t>Information for</a:t>
            </a:r>
            <a:r>
              <a:rPr lang="en-US" sz="2000" baseline="0"/>
              <a:t> different nucleosome modifications of PHO5 promoter </a:t>
            </a:r>
            <a:endParaRPr lang="en-US" sz="2000"/>
          </a:p>
        </c:rich>
      </c:tx>
      <c:layout>
        <c:manualLayout>
          <c:xMode val="edge"/>
          <c:yMode val="edge"/>
          <c:x val="0.14980638591138457"/>
          <c:y val="1.2061503820745173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44078150075361"/>
          <c:y val="0.13795105667600085"/>
          <c:w val="0.86389193688503196"/>
          <c:h val="0.60361992622235383"/>
        </c:manualLayout>
      </c:layout>
      <c:barChart>
        <c:barDir val="col"/>
        <c:grouping val="clustered"/>
        <c:varyColors val="0"/>
        <c:ser>
          <c:idx val="0"/>
          <c:order val="0"/>
          <c:tx>
            <c:strRef>
              <c:f>final_mod_info!$C$31</c:f>
              <c:strCache>
                <c:ptCount val="1"/>
                <c:pt idx="0">
                  <c:v>Information (in bits)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final_mod_info!$B$32:$B$57</c:f>
              <c:strCache>
                <c:ptCount val="26"/>
                <c:pt idx="0">
                  <c:v>H3K4me3</c:v>
                </c:pt>
                <c:pt idx="1">
                  <c:v>H3K4ac</c:v>
                </c:pt>
                <c:pt idx="2">
                  <c:v>H4K20me</c:v>
                </c:pt>
                <c:pt idx="3">
                  <c:v>H2AS129ph</c:v>
                </c:pt>
                <c:pt idx="4">
                  <c:v>H3K18ac</c:v>
                </c:pt>
                <c:pt idx="5">
                  <c:v>Htz1</c:v>
                </c:pt>
                <c:pt idx="6">
                  <c:v>H4K16ac</c:v>
                </c:pt>
                <c:pt idx="7">
                  <c:v>H3K9ac</c:v>
                </c:pt>
                <c:pt idx="8">
                  <c:v>H3K56ac</c:v>
                </c:pt>
                <c:pt idx="9">
                  <c:v>H4R3me2s</c:v>
                </c:pt>
                <c:pt idx="10">
                  <c:v>H3K23ac</c:v>
                </c:pt>
                <c:pt idx="11">
                  <c:v>H3S10ph</c:v>
                </c:pt>
                <c:pt idx="12">
                  <c:v>H3K14ac</c:v>
                </c:pt>
                <c:pt idx="13">
                  <c:v>H4K8ac</c:v>
                </c:pt>
                <c:pt idx="14">
                  <c:v>H3K36me</c:v>
                </c:pt>
                <c:pt idx="15">
                  <c:v>H3K27ac</c:v>
                </c:pt>
                <c:pt idx="16">
                  <c:v>H2AK5ac</c:v>
                </c:pt>
                <c:pt idx="17">
                  <c:v>H3K79me3</c:v>
                </c:pt>
                <c:pt idx="18">
                  <c:v>H3K4me2</c:v>
                </c:pt>
                <c:pt idx="19">
                  <c:v>H3K36me2</c:v>
                </c:pt>
                <c:pt idx="20">
                  <c:v>H3K4me</c:v>
                </c:pt>
                <c:pt idx="21">
                  <c:v>H3K36me3</c:v>
                </c:pt>
                <c:pt idx="22">
                  <c:v>H4K12ac</c:v>
                </c:pt>
                <c:pt idx="23">
                  <c:v>H4K5ac</c:v>
                </c:pt>
                <c:pt idx="24">
                  <c:v>H4R3me</c:v>
                </c:pt>
                <c:pt idx="25">
                  <c:v>H3K79me</c:v>
                </c:pt>
              </c:strCache>
            </c:strRef>
          </c:cat>
          <c:val>
            <c:numRef>
              <c:f>final_mod_info!$C$32:$C$57</c:f>
              <c:numCache>
                <c:formatCode>General</c:formatCode>
                <c:ptCount val="26"/>
                <c:pt idx="0">
                  <c:v>2.2274570296852199</c:v>
                </c:pt>
                <c:pt idx="1">
                  <c:v>2.23245335178144</c:v>
                </c:pt>
                <c:pt idx="2">
                  <c:v>2.2352516964554798</c:v>
                </c:pt>
                <c:pt idx="3">
                  <c:v>2.2418150213082102</c:v>
                </c:pt>
                <c:pt idx="4">
                  <c:v>2.2442625124998901</c:v>
                </c:pt>
                <c:pt idx="5">
                  <c:v>2.2498286184707599</c:v>
                </c:pt>
                <c:pt idx="6">
                  <c:v>2.2529845744169199</c:v>
                </c:pt>
                <c:pt idx="7">
                  <c:v>2.2546921110387701</c:v>
                </c:pt>
                <c:pt idx="8">
                  <c:v>2.27788672920224</c:v>
                </c:pt>
                <c:pt idx="9">
                  <c:v>2.2790542820189299</c:v>
                </c:pt>
                <c:pt idx="10">
                  <c:v>2.2811212806610901</c:v>
                </c:pt>
                <c:pt idx="11">
                  <c:v>2.2829247259638499</c:v>
                </c:pt>
                <c:pt idx="12">
                  <c:v>2.2872127209408299</c:v>
                </c:pt>
                <c:pt idx="13">
                  <c:v>2.2960551845635</c:v>
                </c:pt>
                <c:pt idx="14">
                  <c:v>2.2987087246267799</c:v>
                </c:pt>
                <c:pt idx="15">
                  <c:v>2.30231572650984</c:v>
                </c:pt>
                <c:pt idx="16">
                  <c:v>2.3052817678819499</c:v>
                </c:pt>
                <c:pt idx="17">
                  <c:v>2.3264583065087598</c:v>
                </c:pt>
                <c:pt idx="18">
                  <c:v>2.3297090745963298</c:v>
                </c:pt>
                <c:pt idx="19">
                  <c:v>2.3349160239338498</c:v>
                </c:pt>
                <c:pt idx="20">
                  <c:v>2.3408690597952</c:v>
                </c:pt>
                <c:pt idx="21">
                  <c:v>2.3471058408131502</c:v>
                </c:pt>
                <c:pt idx="22">
                  <c:v>2.34970663628628</c:v>
                </c:pt>
                <c:pt idx="23">
                  <c:v>2.35417233602104</c:v>
                </c:pt>
                <c:pt idx="24">
                  <c:v>2.3561422215583199</c:v>
                </c:pt>
                <c:pt idx="25">
                  <c:v>2.37056856224353</c:v>
                </c:pt>
              </c:numCache>
            </c:numRef>
          </c:val>
          <c:extLst>
            <c:ext xmlns:c16="http://schemas.microsoft.com/office/drawing/2014/chart" uri="{C3380CC4-5D6E-409C-BE32-E72D297353CC}">
              <c16:uniqueId val="{00000000-4885-408B-B70C-F96449829357}"/>
            </c:ext>
          </c:extLst>
        </c:ser>
        <c:dLbls>
          <c:dLblPos val="outEnd"/>
          <c:showLegendKey val="0"/>
          <c:showVal val="1"/>
          <c:showCatName val="0"/>
          <c:showSerName val="0"/>
          <c:showPercent val="0"/>
          <c:showBubbleSize val="0"/>
        </c:dLbls>
        <c:gapWidth val="100"/>
        <c:overlap val="-24"/>
        <c:axId val="507250912"/>
        <c:axId val="507253208"/>
      </c:barChart>
      <c:catAx>
        <c:axId val="50725091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b="1"/>
                  <a:t>Names</a:t>
                </a:r>
                <a:r>
                  <a:rPr lang="en-IN" sz="1600" b="1" baseline="0"/>
                  <a:t> of nucleosome modification</a:t>
                </a:r>
                <a:endParaRPr lang="en-IN" sz="1600" b="1"/>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07253208"/>
        <c:crosses val="autoZero"/>
        <c:auto val="1"/>
        <c:lblAlgn val="ctr"/>
        <c:lblOffset val="100"/>
        <c:noMultiLvlLbl val="0"/>
      </c:catAx>
      <c:valAx>
        <c:axId val="507253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600" b="1"/>
                  <a:t>Information</a:t>
                </a:r>
                <a:r>
                  <a:rPr lang="en-IN" sz="1600" b="1" baseline="0"/>
                  <a:t> (in bits)</a:t>
                </a:r>
                <a:endParaRPr lang="en-IN" sz="1600" b="1"/>
              </a:p>
            </c:rich>
          </c:tx>
          <c:layout>
            <c:manualLayout>
              <c:xMode val="edge"/>
              <c:yMode val="edge"/>
              <c:x val="1.1193148043562333E-2"/>
              <c:y val="0.27057321458424161"/>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07250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BC72F-7507-4649-8106-0B3D1D4248F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292E2C8E-77B8-4146-A53D-9E3B8C4BED66}">
      <dgm:prSet phldrT="[Text]" custT="1"/>
      <dgm:spPr>
        <a:solidFill>
          <a:srgbClr val="FF9999"/>
        </a:solidFill>
      </dgm:spPr>
      <dgm:t>
        <a:bodyPr/>
        <a:lstStyle/>
        <a:p>
          <a:pPr algn="ctr"/>
          <a:r>
            <a:rPr lang="en-IN" sz="2000" dirty="0">
              <a:solidFill>
                <a:schemeClr val="tx1"/>
              </a:solidFill>
            </a:rPr>
            <a:t>(A) Nucleosome scanning assay done for single cells in both phosphate rich media and media lacking Phosphate.</a:t>
          </a:r>
        </a:p>
      </dgm:t>
    </dgm:pt>
    <dgm:pt modelId="{69708B17-E844-43A5-BE47-96BEEB620259}" type="parTrans" cxnId="{15BA102A-F931-4AEB-8409-BEEBABA2D940}">
      <dgm:prSet/>
      <dgm:spPr/>
      <dgm:t>
        <a:bodyPr/>
        <a:lstStyle/>
        <a:p>
          <a:endParaRPr lang="en-IN"/>
        </a:p>
      </dgm:t>
    </dgm:pt>
    <dgm:pt modelId="{50852854-B3CC-4C51-A792-63943C617030}" type="sibTrans" cxnId="{15BA102A-F931-4AEB-8409-BEEBABA2D940}">
      <dgm:prSet/>
      <dgm:spPr/>
      <dgm:t>
        <a:bodyPr/>
        <a:lstStyle/>
        <a:p>
          <a:endParaRPr lang="en-IN"/>
        </a:p>
      </dgm:t>
    </dgm:pt>
    <dgm:pt modelId="{C381A61F-A00C-4965-B979-CB6754F51ADC}" type="pres">
      <dgm:prSet presAssocID="{F09BC72F-7507-4649-8106-0B3D1D4248FA}" presName="Name0" presStyleCnt="0">
        <dgm:presLayoutVars>
          <dgm:dir/>
          <dgm:resizeHandles val="exact"/>
        </dgm:presLayoutVars>
      </dgm:prSet>
      <dgm:spPr/>
    </dgm:pt>
    <dgm:pt modelId="{626B669B-6CC8-4937-A902-10497714AE66}" type="pres">
      <dgm:prSet presAssocID="{292E2C8E-77B8-4146-A53D-9E3B8C4BED66}" presName="node" presStyleLbl="node1" presStyleIdx="0" presStyleCnt="1" custLinFactNeighborX="20210" custLinFactNeighborY="0">
        <dgm:presLayoutVars>
          <dgm:bulletEnabled val="1"/>
        </dgm:presLayoutVars>
      </dgm:prSet>
      <dgm:spPr/>
    </dgm:pt>
  </dgm:ptLst>
  <dgm:cxnLst>
    <dgm:cxn modelId="{15BA102A-F931-4AEB-8409-BEEBABA2D940}" srcId="{F09BC72F-7507-4649-8106-0B3D1D4248FA}" destId="{292E2C8E-77B8-4146-A53D-9E3B8C4BED66}" srcOrd="0" destOrd="0" parTransId="{69708B17-E844-43A5-BE47-96BEEB620259}" sibTransId="{50852854-B3CC-4C51-A792-63943C617030}"/>
    <dgm:cxn modelId="{789D52A6-8E3D-49C8-8985-A336C6F63C00}" type="presOf" srcId="{292E2C8E-77B8-4146-A53D-9E3B8C4BED66}" destId="{626B669B-6CC8-4937-A902-10497714AE66}" srcOrd="0" destOrd="0" presId="urn:microsoft.com/office/officeart/2005/8/layout/hList6"/>
    <dgm:cxn modelId="{F0EEA7EB-89B6-4108-8ABE-4A024DC5FE48}" type="presOf" srcId="{F09BC72F-7507-4649-8106-0B3D1D4248FA}" destId="{C381A61F-A00C-4965-B979-CB6754F51ADC}" srcOrd="0" destOrd="0" presId="urn:microsoft.com/office/officeart/2005/8/layout/hList6"/>
    <dgm:cxn modelId="{A88B7D5A-C2BD-48EC-9131-5FB24E1E2C86}" type="presParOf" srcId="{C381A61F-A00C-4965-B979-CB6754F51ADC}" destId="{626B669B-6CC8-4937-A902-10497714AE66}"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E60607-564E-4DEA-A4DD-BA7A70ACA474}" type="doc">
      <dgm:prSet loTypeId="urn:microsoft.com/office/officeart/2005/8/layout/equation2" loCatId="relationship" qsTypeId="urn:microsoft.com/office/officeart/2005/8/quickstyle/simple3" qsCatId="simple" csTypeId="urn:microsoft.com/office/officeart/2005/8/colors/colorful4" csCatId="colorful" phldr="1"/>
      <dgm:spPr/>
    </dgm:pt>
    <dgm:pt modelId="{3741613C-CBB8-42EE-BD0E-B3ACA854A760}">
      <dgm:prSet phldrT="[Text]" custT="1"/>
      <dgm:spPr/>
      <dgm:t>
        <a:bodyPr/>
        <a:lstStyle/>
        <a:p>
          <a:r>
            <a:rPr lang="en-IN" sz="1800" dirty="0"/>
            <a:t>I highly appreciate the constant support and encouragement by my guide Professor </a:t>
          </a:r>
          <a:r>
            <a:rPr lang="en-IN" sz="1800" b="1" dirty="0"/>
            <a:t>Ranjith Padinhateeri</a:t>
          </a:r>
        </a:p>
      </dgm:t>
    </dgm:pt>
    <dgm:pt modelId="{DD1F76E8-2EC2-4F22-AC63-0FE5D81EE4FA}" type="parTrans" cxnId="{4E82D9E2-FD6E-446F-B194-9E55E5EE2241}">
      <dgm:prSet/>
      <dgm:spPr/>
      <dgm:t>
        <a:bodyPr/>
        <a:lstStyle/>
        <a:p>
          <a:endParaRPr lang="en-IN"/>
        </a:p>
      </dgm:t>
    </dgm:pt>
    <dgm:pt modelId="{07ABE8AC-DB00-4D3C-A538-04C671690B52}" type="sibTrans" cxnId="{4E82D9E2-FD6E-446F-B194-9E55E5EE2241}">
      <dgm:prSet/>
      <dgm:spPr>
        <a:solidFill>
          <a:schemeClr val="accent6">
            <a:lumMod val="60000"/>
            <a:lumOff val="40000"/>
          </a:schemeClr>
        </a:solidFill>
      </dgm:spPr>
      <dgm:t>
        <a:bodyPr/>
        <a:lstStyle/>
        <a:p>
          <a:endParaRPr lang="en-IN"/>
        </a:p>
      </dgm:t>
    </dgm:pt>
    <dgm:pt modelId="{AB9584D4-1C7C-42EA-AD7C-7BCC0EB0D89B}">
      <dgm:prSet phldrT="[Text]"/>
      <dgm:spPr>
        <a:solidFill>
          <a:srgbClr val="FF9999"/>
        </a:solidFill>
      </dgm:spPr>
      <dgm:t>
        <a:bodyPr/>
        <a:lstStyle/>
        <a:p>
          <a:r>
            <a:rPr lang="en-IN" dirty="0"/>
            <a:t>Special Thanks to </a:t>
          </a:r>
          <a:r>
            <a:rPr lang="en-IN" b="1" dirty="0"/>
            <a:t>Sangram, Vinoth and other lab members</a:t>
          </a:r>
          <a:r>
            <a:rPr lang="en-IN" dirty="0"/>
            <a:t> who helped me along the way  </a:t>
          </a:r>
        </a:p>
      </dgm:t>
    </dgm:pt>
    <dgm:pt modelId="{CD068C6D-0688-4FDA-A0BF-74FA18BD1DAC}" type="parTrans" cxnId="{8311E583-E7A9-426D-BC76-516A23878D37}">
      <dgm:prSet/>
      <dgm:spPr/>
      <dgm:t>
        <a:bodyPr/>
        <a:lstStyle/>
        <a:p>
          <a:endParaRPr lang="en-IN"/>
        </a:p>
      </dgm:t>
    </dgm:pt>
    <dgm:pt modelId="{650197B3-3649-4681-87B3-9FC53D51CA47}" type="sibTrans" cxnId="{8311E583-E7A9-426D-BC76-516A23878D37}">
      <dgm:prSet/>
      <dgm:spPr>
        <a:solidFill>
          <a:srgbClr val="CCCCFF"/>
        </a:solidFill>
      </dgm:spPr>
      <dgm:t>
        <a:bodyPr/>
        <a:lstStyle/>
        <a:p>
          <a:endParaRPr lang="en-IN"/>
        </a:p>
      </dgm:t>
    </dgm:pt>
    <dgm:pt modelId="{02E3755B-F080-4F75-8A49-F670FB8165F5}">
      <dgm:prSet phldrT="[Text]"/>
      <dgm:spPr>
        <a:solidFill>
          <a:srgbClr val="9BD5E1"/>
        </a:solidFill>
      </dgm:spPr>
      <dgm:t>
        <a:bodyPr/>
        <a:lstStyle/>
        <a:p>
          <a:r>
            <a:rPr lang="en-IN" dirty="0"/>
            <a:t>Successful Completion of Project Phase 2</a:t>
          </a:r>
        </a:p>
      </dgm:t>
    </dgm:pt>
    <dgm:pt modelId="{01454B29-55B9-47B9-9BA8-B508EAC320DB}" type="parTrans" cxnId="{413FE1E9-97F5-434C-AE47-02EAEE07E9F8}">
      <dgm:prSet/>
      <dgm:spPr/>
      <dgm:t>
        <a:bodyPr/>
        <a:lstStyle/>
        <a:p>
          <a:endParaRPr lang="en-IN"/>
        </a:p>
      </dgm:t>
    </dgm:pt>
    <dgm:pt modelId="{32963ADF-3510-4DAF-BFA7-91CD93955753}" type="sibTrans" cxnId="{413FE1E9-97F5-434C-AE47-02EAEE07E9F8}">
      <dgm:prSet/>
      <dgm:spPr/>
      <dgm:t>
        <a:bodyPr/>
        <a:lstStyle/>
        <a:p>
          <a:endParaRPr lang="en-IN"/>
        </a:p>
      </dgm:t>
    </dgm:pt>
    <dgm:pt modelId="{2599EEDB-833D-4509-91E1-FF4E431AF82A}" type="pres">
      <dgm:prSet presAssocID="{A3E60607-564E-4DEA-A4DD-BA7A70ACA474}" presName="Name0" presStyleCnt="0">
        <dgm:presLayoutVars>
          <dgm:dir/>
          <dgm:resizeHandles val="exact"/>
        </dgm:presLayoutVars>
      </dgm:prSet>
      <dgm:spPr/>
    </dgm:pt>
    <dgm:pt modelId="{B8392274-F5BD-484D-B8DF-48FE86A5C600}" type="pres">
      <dgm:prSet presAssocID="{A3E60607-564E-4DEA-A4DD-BA7A70ACA474}" presName="vNodes" presStyleCnt="0"/>
      <dgm:spPr/>
    </dgm:pt>
    <dgm:pt modelId="{D71C7A5D-F9D3-446A-8C37-C955BE8507EE}" type="pres">
      <dgm:prSet presAssocID="{3741613C-CBB8-42EE-BD0E-B3ACA854A760}" presName="node" presStyleLbl="node1" presStyleIdx="0" presStyleCnt="3" custScaleX="111658" custScaleY="99427" custLinFactY="1001" custLinFactNeighborX="-37193" custLinFactNeighborY="100000">
        <dgm:presLayoutVars>
          <dgm:bulletEnabled val="1"/>
        </dgm:presLayoutVars>
      </dgm:prSet>
      <dgm:spPr/>
    </dgm:pt>
    <dgm:pt modelId="{DD6E183F-FF81-43BA-8B46-3B0EA5DD29CA}" type="pres">
      <dgm:prSet presAssocID="{07ABE8AC-DB00-4D3C-A538-04C671690B52}" presName="spacerT" presStyleCnt="0"/>
      <dgm:spPr/>
    </dgm:pt>
    <dgm:pt modelId="{82077E91-A554-4CD2-B2EC-7517771EAE9B}" type="pres">
      <dgm:prSet presAssocID="{07ABE8AC-DB00-4D3C-A538-04C671690B52}" presName="sibTrans" presStyleLbl="sibTrans2D1" presStyleIdx="0" presStyleCnt="2" custLinFactNeighborX="-69571" custLinFactNeighborY="17285"/>
      <dgm:spPr/>
    </dgm:pt>
    <dgm:pt modelId="{9B3669DB-7532-4C06-96BA-04F972B058E4}" type="pres">
      <dgm:prSet presAssocID="{07ABE8AC-DB00-4D3C-A538-04C671690B52}" presName="spacerB" presStyleCnt="0"/>
      <dgm:spPr/>
    </dgm:pt>
    <dgm:pt modelId="{997857F5-0589-4596-B64B-A946229F766F}" type="pres">
      <dgm:prSet presAssocID="{AB9584D4-1C7C-42EA-AD7C-7BCC0EB0D89B}" presName="node" presStyleLbl="node1" presStyleIdx="1" presStyleCnt="3" custScaleX="120238" custScaleY="104396" custLinFactNeighborX="-37193" custLinFactNeighborY="-69138">
        <dgm:presLayoutVars>
          <dgm:bulletEnabled val="1"/>
        </dgm:presLayoutVars>
      </dgm:prSet>
      <dgm:spPr/>
    </dgm:pt>
    <dgm:pt modelId="{1DF8D08D-6431-453A-B0AB-FFCCB7E2AB5A}" type="pres">
      <dgm:prSet presAssocID="{A3E60607-564E-4DEA-A4DD-BA7A70ACA474}" presName="sibTransLast" presStyleLbl="sibTrans2D1" presStyleIdx="1" presStyleCnt="2" custScaleX="52747" custScaleY="53296" custLinFactNeighborX="55995" custLinFactNeighborY="-4704"/>
      <dgm:spPr/>
    </dgm:pt>
    <dgm:pt modelId="{217782E2-D8EE-4BF2-9B0A-D699AD84D3BD}" type="pres">
      <dgm:prSet presAssocID="{A3E60607-564E-4DEA-A4DD-BA7A70ACA474}" presName="connectorText" presStyleLbl="sibTrans2D1" presStyleIdx="1" presStyleCnt="2"/>
      <dgm:spPr/>
    </dgm:pt>
    <dgm:pt modelId="{35B25DA2-2E65-4297-B90E-A02920859CBE}" type="pres">
      <dgm:prSet presAssocID="{A3E60607-564E-4DEA-A4DD-BA7A70ACA474}" presName="lastNode" presStyleLbl="node1" presStyleIdx="2" presStyleCnt="3" custLinFactNeighborX="44005" custLinFactNeighborY="-2975">
        <dgm:presLayoutVars>
          <dgm:bulletEnabled val="1"/>
        </dgm:presLayoutVars>
      </dgm:prSet>
      <dgm:spPr/>
    </dgm:pt>
  </dgm:ptLst>
  <dgm:cxnLst>
    <dgm:cxn modelId="{BEBBAF1C-4A13-4622-841F-1D9241C3177C}" type="presOf" srcId="{650197B3-3649-4681-87B3-9FC53D51CA47}" destId="{217782E2-D8EE-4BF2-9B0A-D699AD84D3BD}" srcOrd="1" destOrd="0" presId="urn:microsoft.com/office/officeart/2005/8/layout/equation2"/>
    <dgm:cxn modelId="{41512356-953A-477D-B295-F5CD50D42C70}" type="presOf" srcId="{02E3755B-F080-4F75-8A49-F670FB8165F5}" destId="{35B25DA2-2E65-4297-B90E-A02920859CBE}" srcOrd="0" destOrd="0" presId="urn:microsoft.com/office/officeart/2005/8/layout/equation2"/>
    <dgm:cxn modelId="{3872037A-55AC-4F0C-B7F4-898BE31DB742}" type="presOf" srcId="{650197B3-3649-4681-87B3-9FC53D51CA47}" destId="{1DF8D08D-6431-453A-B0AB-FFCCB7E2AB5A}" srcOrd="0" destOrd="0" presId="urn:microsoft.com/office/officeart/2005/8/layout/equation2"/>
    <dgm:cxn modelId="{A83A095A-297C-444A-B51D-3BB3E63B7741}" type="presOf" srcId="{3741613C-CBB8-42EE-BD0E-B3ACA854A760}" destId="{D71C7A5D-F9D3-446A-8C37-C955BE8507EE}" srcOrd="0" destOrd="0" presId="urn:microsoft.com/office/officeart/2005/8/layout/equation2"/>
    <dgm:cxn modelId="{8311E583-E7A9-426D-BC76-516A23878D37}" srcId="{A3E60607-564E-4DEA-A4DD-BA7A70ACA474}" destId="{AB9584D4-1C7C-42EA-AD7C-7BCC0EB0D89B}" srcOrd="1" destOrd="0" parTransId="{CD068C6D-0688-4FDA-A0BF-74FA18BD1DAC}" sibTransId="{650197B3-3649-4681-87B3-9FC53D51CA47}"/>
    <dgm:cxn modelId="{7D44458A-886B-4248-8706-8FE6EE7DC544}" type="presOf" srcId="{A3E60607-564E-4DEA-A4DD-BA7A70ACA474}" destId="{2599EEDB-833D-4509-91E1-FF4E431AF82A}" srcOrd="0" destOrd="0" presId="urn:microsoft.com/office/officeart/2005/8/layout/equation2"/>
    <dgm:cxn modelId="{3AFB67C9-7A98-4920-9E13-AFD99000B0C4}" type="presOf" srcId="{AB9584D4-1C7C-42EA-AD7C-7BCC0EB0D89B}" destId="{997857F5-0589-4596-B64B-A946229F766F}" srcOrd="0" destOrd="0" presId="urn:microsoft.com/office/officeart/2005/8/layout/equation2"/>
    <dgm:cxn modelId="{6DE0ACCB-8A98-4DD3-8D9B-57A1D742CAB7}" type="presOf" srcId="{07ABE8AC-DB00-4D3C-A538-04C671690B52}" destId="{82077E91-A554-4CD2-B2EC-7517771EAE9B}" srcOrd="0" destOrd="0" presId="urn:microsoft.com/office/officeart/2005/8/layout/equation2"/>
    <dgm:cxn modelId="{4E82D9E2-FD6E-446F-B194-9E55E5EE2241}" srcId="{A3E60607-564E-4DEA-A4DD-BA7A70ACA474}" destId="{3741613C-CBB8-42EE-BD0E-B3ACA854A760}" srcOrd="0" destOrd="0" parTransId="{DD1F76E8-2EC2-4F22-AC63-0FE5D81EE4FA}" sibTransId="{07ABE8AC-DB00-4D3C-A538-04C671690B52}"/>
    <dgm:cxn modelId="{413FE1E9-97F5-434C-AE47-02EAEE07E9F8}" srcId="{A3E60607-564E-4DEA-A4DD-BA7A70ACA474}" destId="{02E3755B-F080-4F75-8A49-F670FB8165F5}" srcOrd="2" destOrd="0" parTransId="{01454B29-55B9-47B9-9BA8-B508EAC320DB}" sibTransId="{32963ADF-3510-4DAF-BFA7-91CD93955753}"/>
    <dgm:cxn modelId="{B737D99E-EC4B-4674-B562-E906C604064E}" type="presParOf" srcId="{2599EEDB-833D-4509-91E1-FF4E431AF82A}" destId="{B8392274-F5BD-484D-B8DF-48FE86A5C600}" srcOrd="0" destOrd="0" presId="urn:microsoft.com/office/officeart/2005/8/layout/equation2"/>
    <dgm:cxn modelId="{B5F78A0C-E877-4EEA-ADEB-C0DCB294C020}" type="presParOf" srcId="{B8392274-F5BD-484D-B8DF-48FE86A5C600}" destId="{D71C7A5D-F9D3-446A-8C37-C955BE8507EE}" srcOrd="0" destOrd="0" presId="urn:microsoft.com/office/officeart/2005/8/layout/equation2"/>
    <dgm:cxn modelId="{D06887EE-1BD5-4106-A9A2-097DC4B0D7DA}" type="presParOf" srcId="{B8392274-F5BD-484D-B8DF-48FE86A5C600}" destId="{DD6E183F-FF81-43BA-8B46-3B0EA5DD29CA}" srcOrd="1" destOrd="0" presId="urn:microsoft.com/office/officeart/2005/8/layout/equation2"/>
    <dgm:cxn modelId="{AE9AAEBD-4B5A-49A2-9920-0E2423690566}" type="presParOf" srcId="{B8392274-F5BD-484D-B8DF-48FE86A5C600}" destId="{82077E91-A554-4CD2-B2EC-7517771EAE9B}" srcOrd="2" destOrd="0" presId="urn:microsoft.com/office/officeart/2005/8/layout/equation2"/>
    <dgm:cxn modelId="{176F6A8A-27B4-4B1D-9513-85D71A529DFB}" type="presParOf" srcId="{B8392274-F5BD-484D-B8DF-48FE86A5C600}" destId="{9B3669DB-7532-4C06-96BA-04F972B058E4}" srcOrd="3" destOrd="0" presId="urn:microsoft.com/office/officeart/2005/8/layout/equation2"/>
    <dgm:cxn modelId="{D9889DF5-A6C2-4329-96B2-F03B07F4F59D}" type="presParOf" srcId="{B8392274-F5BD-484D-B8DF-48FE86A5C600}" destId="{997857F5-0589-4596-B64B-A946229F766F}" srcOrd="4" destOrd="0" presId="urn:microsoft.com/office/officeart/2005/8/layout/equation2"/>
    <dgm:cxn modelId="{95FB4BC9-D040-41B9-A061-90B99D764B3E}" type="presParOf" srcId="{2599EEDB-833D-4509-91E1-FF4E431AF82A}" destId="{1DF8D08D-6431-453A-B0AB-FFCCB7E2AB5A}" srcOrd="1" destOrd="0" presId="urn:microsoft.com/office/officeart/2005/8/layout/equation2"/>
    <dgm:cxn modelId="{5F8644B9-872F-430F-AA13-9FA2EAEA3732}" type="presParOf" srcId="{1DF8D08D-6431-453A-B0AB-FFCCB7E2AB5A}" destId="{217782E2-D8EE-4BF2-9B0A-D699AD84D3BD}" srcOrd="0" destOrd="0" presId="urn:microsoft.com/office/officeart/2005/8/layout/equation2"/>
    <dgm:cxn modelId="{36F18A0E-A4BF-4D4D-8587-A15C3B412AE8}" type="presParOf" srcId="{2599EEDB-833D-4509-91E1-FF4E431AF82A}" destId="{35B25DA2-2E65-4297-B90E-A02920859CBE}"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B669B-6CC8-4937-A902-10497714AE66}">
      <dsp:nvSpPr>
        <dsp:cNvPr id="0" name=""/>
        <dsp:cNvSpPr/>
      </dsp:nvSpPr>
      <dsp:spPr>
        <a:xfrm rot="16200000">
          <a:off x="-1720080" y="1720080"/>
          <a:ext cx="5418667" cy="1978506"/>
        </a:xfrm>
        <a:prstGeom prst="flowChartManualOperation">
          <a:avLst/>
        </a:prstGeom>
        <a:solidFill>
          <a:srgbClr val="FF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rPr>
            <a:t>(A) Nucleosome scanning assay done for single cells in both phosphate rich media and media lacking Phosphate.</a:t>
          </a:r>
        </a:p>
      </dsp:txBody>
      <dsp:txXfrm rot="5400000">
        <a:off x="0" y="1083733"/>
        <a:ext cx="1978506"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C7A5D-F9D3-446A-8C37-C955BE8507EE}">
      <dsp:nvSpPr>
        <dsp:cNvPr id="0" name=""/>
        <dsp:cNvSpPr/>
      </dsp:nvSpPr>
      <dsp:spPr>
        <a:xfrm>
          <a:off x="304632" y="215642"/>
          <a:ext cx="2632162" cy="2343835"/>
        </a:xfrm>
        <a:prstGeom prst="ellips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I highly appreciate the constant support and encouragement by my guide Professor </a:t>
          </a:r>
          <a:r>
            <a:rPr lang="en-IN" sz="1800" b="1" kern="1200" dirty="0"/>
            <a:t>Ranjith Padinhateeri</a:t>
          </a:r>
        </a:p>
      </dsp:txBody>
      <dsp:txXfrm>
        <a:off x="690103" y="558889"/>
        <a:ext cx="1861220" cy="1657341"/>
      </dsp:txXfrm>
    </dsp:sp>
    <dsp:sp modelId="{82077E91-A554-4CD2-B2EC-7517771EAE9B}">
      <dsp:nvSpPr>
        <dsp:cNvPr id="0" name=""/>
        <dsp:cNvSpPr/>
      </dsp:nvSpPr>
      <dsp:spPr>
        <a:xfrm>
          <a:off x="862634" y="2568967"/>
          <a:ext cx="1367259" cy="1367259"/>
        </a:xfrm>
        <a:prstGeom prst="mathPlus">
          <a:avLst/>
        </a:prstGeom>
        <a:solidFill>
          <a:schemeClr val="accent6">
            <a:lumMod val="60000"/>
            <a:lumOff val="40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043864" y="3091807"/>
        <a:ext cx="1004799" cy="321579"/>
      </dsp:txXfrm>
    </dsp:sp>
    <dsp:sp modelId="{997857F5-0589-4596-B64B-A946229F766F}">
      <dsp:nvSpPr>
        <dsp:cNvPr id="0" name=""/>
        <dsp:cNvSpPr/>
      </dsp:nvSpPr>
      <dsp:spPr>
        <a:xfrm>
          <a:off x="203502" y="3962215"/>
          <a:ext cx="2834422" cy="2460972"/>
        </a:xfrm>
        <a:prstGeom prst="ellipse">
          <a:avLst/>
        </a:prstGeom>
        <a:solidFill>
          <a:srgbClr val="FF999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Special Thanks to </a:t>
          </a:r>
          <a:r>
            <a:rPr lang="en-IN" sz="2000" b="1" kern="1200" dirty="0"/>
            <a:t>Sangram, Vinoth and other lab members</a:t>
          </a:r>
          <a:r>
            <a:rPr lang="en-IN" sz="2000" kern="1200" dirty="0"/>
            <a:t> who helped me along the way  </a:t>
          </a:r>
        </a:p>
      </dsp:txBody>
      <dsp:txXfrm>
        <a:off x="618593" y="4322616"/>
        <a:ext cx="2004240" cy="1740170"/>
      </dsp:txXfrm>
    </dsp:sp>
    <dsp:sp modelId="{1DF8D08D-6431-453A-B0AB-FFCCB7E2AB5A}">
      <dsp:nvSpPr>
        <dsp:cNvPr id="0" name=""/>
        <dsp:cNvSpPr/>
      </dsp:nvSpPr>
      <dsp:spPr>
        <a:xfrm rot="21512657">
          <a:off x="5304195" y="2964331"/>
          <a:ext cx="943034" cy="467369"/>
        </a:xfrm>
        <a:prstGeom prst="rightArrow">
          <a:avLst>
            <a:gd name="adj1" fmla="val 60000"/>
            <a:gd name="adj2" fmla="val 50000"/>
          </a:avLst>
        </a:prstGeom>
        <a:solidFill>
          <a:srgbClr val="CCCCFF"/>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304218" y="3059586"/>
        <a:ext cx="802823" cy="280421"/>
      </dsp:txXfrm>
    </dsp:sp>
    <dsp:sp modelId="{35B25DA2-2E65-4297-B90E-A02920859CBE}">
      <dsp:nvSpPr>
        <dsp:cNvPr id="0" name=""/>
        <dsp:cNvSpPr/>
      </dsp:nvSpPr>
      <dsp:spPr>
        <a:xfrm>
          <a:off x="6409367" y="780474"/>
          <a:ext cx="4714686" cy="4714686"/>
        </a:xfrm>
        <a:prstGeom prst="ellipse">
          <a:avLst/>
        </a:prstGeom>
        <a:solidFill>
          <a:srgbClr val="9BD5E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en-IN" sz="5300" kern="1200" dirty="0"/>
            <a:t>Successful Completion of Project Phase 2</a:t>
          </a:r>
        </a:p>
      </dsp:txBody>
      <dsp:txXfrm>
        <a:off x="7099817" y="1470924"/>
        <a:ext cx="3333786" cy="333378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0A062-329B-4BC5-9778-BD5D31F9D43E}" type="datetimeFigureOut">
              <a:rPr lang="en-IN" smtClean="0"/>
              <a:t>08-05-2021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93BE8-72F4-4A51-BD65-A7F7B1DA9570}" type="slidenum">
              <a:rPr lang="en-IN" smtClean="0"/>
              <a:t>‹#›</a:t>
            </a:fld>
            <a:endParaRPr lang="en-IN"/>
          </a:p>
        </p:txBody>
      </p:sp>
    </p:spTree>
    <p:extLst>
      <p:ext uri="{BB962C8B-B14F-4D97-AF65-F5344CB8AC3E}">
        <p14:creationId xmlns:p14="http://schemas.microsoft.com/office/powerpoint/2010/main" val="1995755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31681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5D19-F3F7-4606-AD04-BC3D68F16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522952-EDD5-4FDC-B542-3FA9DF923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CC8E44-9B0D-43E4-B63D-20C3B7AB4573}"/>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A62CB57A-CCE4-4A8E-8E56-9CB874409B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436812-870D-4881-91D6-81E622E9AC00}"/>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495031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084F-6CFB-42EE-B598-49B132D844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F77612-505B-4893-B18F-36852D7A0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79C31B-B0E0-4485-8F6D-F9E3E2FDCDE7}"/>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62AB4644-686B-4991-B768-65DE58E529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B2DC7-0A54-43C3-A627-850C19732FD1}"/>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76252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295E3-A4A5-49A4-9839-9CD4C11DC4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D35AE1-7907-43E3-BDB7-C6F13BD9D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CB5D67-7B2C-4424-9A59-74D3808EE081}"/>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E9514D35-F8B6-44E4-815B-D6B7C11392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0F2F73-9A8E-45BC-AE6A-A5F3937BD460}"/>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46965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0152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1228497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982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9323-2DF3-41E5-9471-DA0A94F9CE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6D2DB9-5826-420E-B459-BD3EE7C118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E6673B-9D91-4CFB-ADFA-B84E61AE3226}"/>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ABECD00A-5706-435F-A494-E8D390E5A5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0B36D-7868-42F7-BD0B-D0F98844F494}"/>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01355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9611-C75E-4B6A-AE91-7D72E5B69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E82FF8-687C-47DC-BBF5-6D9A9F9FCC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DD0BB-D98F-4458-9824-BE1B653FA5DB}"/>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A81F61D8-BA39-4DDC-B77E-ED779A0C1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0D6FA-CF59-4963-832F-CC0272426A3B}"/>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51525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58C3-FF0B-4B7D-ABD8-646A630F18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8E414E-899D-48B3-985E-E9659B36D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F54023-E093-49E7-803E-DA14477106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F57E31-4C48-489D-B368-A3BC0D81D56C}"/>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6" name="Footer Placeholder 5">
            <a:extLst>
              <a:ext uri="{FF2B5EF4-FFF2-40B4-BE49-F238E27FC236}">
                <a16:creationId xmlns:a16="http://schemas.microsoft.com/office/drawing/2014/main" id="{A3AD3628-4984-4ACB-9697-E5ABD83930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EB72B-A451-4835-9A82-3C0057B0B579}"/>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214504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A95A-E5C9-4E5E-9212-8FE9DA4F12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1318EA-7144-44A0-A6FD-EAE9B2EE1C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AE56B5-1176-4D0E-82CD-A2D9B73A9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121118-F236-4E8F-9BF1-E52EAAE26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68C20D-DE36-42DE-B5F9-5B7CC6F546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5B0E43-A423-4EFA-A5C5-A77E3809EC1A}"/>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8" name="Footer Placeholder 7">
            <a:extLst>
              <a:ext uri="{FF2B5EF4-FFF2-40B4-BE49-F238E27FC236}">
                <a16:creationId xmlns:a16="http://schemas.microsoft.com/office/drawing/2014/main" id="{33965817-F55B-4330-874B-754E36FF7A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A6B0F0-324C-4045-A229-EA986E2D2D6D}"/>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299338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A90-5D00-44EE-8513-163A337507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639B32-59EF-4249-ACDD-7B857A8F0871}"/>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4" name="Footer Placeholder 3">
            <a:extLst>
              <a:ext uri="{FF2B5EF4-FFF2-40B4-BE49-F238E27FC236}">
                <a16:creationId xmlns:a16="http://schemas.microsoft.com/office/drawing/2014/main" id="{77008472-0A5C-4AA0-939A-4F29C1A13D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A036F8-ED48-4EB7-9A31-3EE0708E3C58}"/>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273622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09297-CAAC-4D81-8BD6-27CEA1D6FE8E}"/>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3" name="Footer Placeholder 2">
            <a:extLst>
              <a:ext uri="{FF2B5EF4-FFF2-40B4-BE49-F238E27FC236}">
                <a16:creationId xmlns:a16="http://schemas.microsoft.com/office/drawing/2014/main" id="{7F353DC0-2067-4C3E-AA59-5AA69EC336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F9A0BF-A8A7-4B1F-AA1B-FC247D23E2C7}"/>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12725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0B3-6285-406A-97AA-B0B66A797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C6B22F-565E-46D9-AABA-C150A0736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D0938A-0AF5-4946-BBD8-7B1B5EF49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EF49F-356F-4FB6-9A86-B4617FAE3BE6}"/>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6" name="Footer Placeholder 5">
            <a:extLst>
              <a:ext uri="{FF2B5EF4-FFF2-40B4-BE49-F238E27FC236}">
                <a16:creationId xmlns:a16="http://schemas.microsoft.com/office/drawing/2014/main" id="{4B75D6A7-EC96-4E21-9D39-B2CB77D0A4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47E41-B74A-4845-A237-E1E3BAAA3529}"/>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401865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2521-8CEB-49A4-BFDF-A2207D54B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F46504-4F22-4A86-85EF-5B2B3DF33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FF359-0C41-4786-AF1F-9A30A4264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922E4-DA80-4028-BA46-7FB7F54086BF}"/>
              </a:ext>
            </a:extLst>
          </p:cNvPr>
          <p:cNvSpPr>
            <a:spLocks noGrp="1"/>
          </p:cNvSpPr>
          <p:nvPr>
            <p:ph type="dt" sz="half" idx="10"/>
          </p:nvPr>
        </p:nvSpPr>
        <p:spPr/>
        <p:txBody>
          <a:bodyPr/>
          <a:lstStyle/>
          <a:p>
            <a:fld id="{6941622A-7398-4DD2-B2BB-D4FAFF7FAA97}" type="datetimeFigureOut">
              <a:rPr lang="en-IN" smtClean="0"/>
              <a:t>08-05-2021</a:t>
            </a:fld>
            <a:endParaRPr lang="en-IN"/>
          </a:p>
        </p:txBody>
      </p:sp>
      <p:sp>
        <p:nvSpPr>
          <p:cNvPr id="6" name="Footer Placeholder 5">
            <a:extLst>
              <a:ext uri="{FF2B5EF4-FFF2-40B4-BE49-F238E27FC236}">
                <a16:creationId xmlns:a16="http://schemas.microsoft.com/office/drawing/2014/main" id="{316AC341-D930-4C08-8887-B839EBA69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151064-3F9F-4AED-ACD1-759465962478}"/>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83951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6451A-6655-4FB5-BB72-348F929AD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DDA084-BBE9-413F-A614-D63B92B7F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BFED8A-52C1-4A47-963E-35916EB6E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1622A-7398-4DD2-B2BB-D4FAFF7FAA97}" type="datetimeFigureOut">
              <a:rPr lang="en-IN" smtClean="0"/>
              <a:t>08-05-2021</a:t>
            </a:fld>
            <a:endParaRPr lang="en-IN"/>
          </a:p>
        </p:txBody>
      </p:sp>
      <p:sp>
        <p:nvSpPr>
          <p:cNvPr id="5" name="Footer Placeholder 4">
            <a:extLst>
              <a:ext uri="{FF2B5EF4-FFF2-40B4-BE49-F238E27FC236}">
                <a16:creationId xmlns:a16="http://schemas.microsoft.com/office/drawing/2014/main" id="{7809C57E-19F1-4946-8A08-04DFE1A5A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191D6F-77C3-4EAA-B31B-02BEE0BC0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F3972-C721-4C8D-8614-49BFED8C4BF9}" type="slidenum">
              <a:rPr lang="en-IN" smtClean="0"/>
              <a:t>‹#›</a:t>
            </a:fld>
            <a:endParaRPr lang="en-IN"/>
          </a:p>
        </p:txBody>
      </p:sp>
    </p:spTree>
    <p:extLst>
      <p:ext uri="{BB962C8B-B14F-4D97-AF65-F5344CB8AC3E}">
        <p14:creationId xmlns:p14="http://schemas.microsoft.com/office/powerpoint/2010/main" val="23193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1.png"/></Relationships>
</file>

<file path=ppt/slides/_rels/slide1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30.png"/><Relationship Id="rId1" Type="http://schemas.openxmlformats.org/officeDocument/2006/relationships/slideLayout" Target="../slideLayouts/slideLayout12.xml"/><Relationship Id="rId4" Type="http://schemas.openxmlformats.org/officeDocument/2006/relationships/image" Target="../media/image24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3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2.xml"/><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11" Type="http://schemas.openxmlformats.org/officeDocument/2006/relationships/image" Target="../media/image43.png"/><Relationship Id="rId5" Type="http://schemas.openxmlformats.org/officeDocument/2006/relationships/diagramColors" Target="../diagrams/colors2.xml"/><Relationship Id="rId10" Type="http://schemas.openxmlformats.org/officeDocument/2006/relationships/image" Target="../media/image42.svg"/><Relationship Id="rId4" Type="http://schemas.openxmlformats.org/officeDocument/2006/relationships/diagramQuickStyle" Target="../diagrams/quickStyle2.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emf"/><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4.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64364" y="3127102"/>
            <a:ext cx="9552384" cy="1440160"/>
          </a:xfrm>
        </p:spPr>
        <p:txBody>
          <a:bodyPr>
            <a:normAutofit fontScale="70000" lnSpcReduction="20000"/>
          </a:bodyPr>
          <a:lstStyle/>
          <a:p>
            <a:pPr algn="l"/>
            <a:endParaRPr lang="en-IN" sz="2400" b="0" dirty="0">
              <a:solidFill>
                <a:srgbClr val="000000"/>
              </a:solidFill>
            </a:endParaRPr>
          </a:p>
          <a:p>
            <a:pPr algn="ctr"/>
            <a:r>
              <a:rPr lang="en-IN" sz="2400" b="0" dirty="0">
                <a:solidFill>
                  <a:srgbClr val="000000"/>
                </a:solidFill>
              </a:rPr>
              <a:t> </a:t>
            </a:r>
            <a:r>
              <a:rPr lang="en-IN" sz="5867" dirty="0">
                <a:solidFill>
                  <a:srgbClr val="000000"/>
                </a:solidFill>
                <a:latin typeface="Arial Rounded MT Bold" panose="020F0704030504030204" pitchFamily="34" charset="0"/>
              </a:rPr>
              <a:t>Information encoding via chromatin packaging </a:t>
            </a:r>
            <a:endParaRPr lang="en-US" altLang="ko-KR" sz="5867" dirty="0">
              <a:latin typeface="Arial Rounded MT Bold" panose="020F0704030504030204" pitchFamily="34" charset="0"/>
            </a:endParaRPr>
          </a:p>
        </p:txBody>
      </p:sp>
      <p:sp>
        <p:nvSpPr>
          <p:cNvPr id="4" name="Text Placeholder 3"/>
          <p:cNvSpPr>
            <a:spLocks noGrp="1"/>
          </p:cNvSpPr>
          <p:nvPr>
            <p:ph type="body" sz="quarter" idx="11"/>
          </p:nvPr>
        </p:nvSpPr>
        <p:spPr>
          <a:xfrm>
            <a:off x="3741585" y="4916940"/>
            <a:ext cx="7356277" cy="1759068"/>
          </a:xfrm>
        </p:spPr>
        <p:txBody>
          <a:bodyPr>
            <a:noAutofit/>
          </a:bodyPr>
          <a:lstStyle/>
          <a:p>
            <a:pPr algn="ctr">
              <a:spcBef>
                <a:spcPts val="0"/>
              </a:spcBef>
              <a:defRPr/>
            </a:pPr>
            <a:r>
              <a:rPr lang="en-US" altLang="ko-KR" sz="2800" b="1" dirty="0"/>
              <a:t>Presented by Ritika Aggarwal</a:t>
            </a:r>
          </a:p>
          <a:p>
            <a:pPr algn="ctr">
              <a:spcBef>
                <a:spcPts val="0"/>
              </a:spcBef>
              <a:defRPr/>
            </a:pPr>
            <a:r>
              <a:rPr lang="en-US" altLang="ko-KR" sz="2800" b="1" dirty="0"/>
              <a:t>195300008</a:t>
            </a:r>
          </a:p>
          <a:p>
            <a:pPr algn="ctr">
              <a:spcBef>
                <a:spcPts val="0"/>
              </a:spcBef>
              <a:defRPr/>
            </a:pPr>
            <a:r>
              <a:rPr lang="en-US" altLang="ko-KR" sz="2800" b="1" dirty="0"/>
              <a:t>Under Guidance of Prof. Ranjith Padinhateeri</a:t>
            </a:r>
          </a:p>
        </p:txBody>
      </p:sp>
      <p:pic>
        <p:nvPicPr>
          <p:cNvPr id="1028" name="Picture 4" descr="IIT Bombay | IIT Bombay">
            <a:extLst>
              <a:ext uri="{FF2B5EF4-FFF2-40B4-BE49-F238E27FC236}">
                <a16:creationId xmlns:a16="http://schemas.microsoft.com/office/drawing/2014/main" id="{DF820FCB-EB34-4403-94E0-97242DFAD4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723" y="725692"/>
            <a:ext cx="2463650" cy="240141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4833201-AE54-488C-B207-3AC8C48B4E7A}"/>
              </a:ext>
            </a:extLst>
          </p:cNvPr>
          <p:cNvGrpSpPr/>
          <p:nvPr/>
        </p:nvGrpSpPr>
        <p:grpSpPr>
          <a:xfrm>
            <a:off x="11867005" y="3069257"/>
            <a:ext cx="196136" cy="3606751"/>
            <a:chOff x="3424672" y="2643758"/>
            <a:chExt cx="283232" cy="1584176"/>
          </a:xfrm>
        </p:grpSpPr>
        <p:sp>
          <p:nvSpPr>
            <p:cNvPr id="12" name="Rectangle 11">
              <a:extLst>
                <a:ext uri="{FF2B5EF4-FFF2-40B4-BE49-F238E27FC236}">
                  <a16:creationId xmlns:a16="http://schemas.microsoft.com/office/drawing/2014/main" id="{99C942B3-3E03-440D-ACA3-4191E416FEB6}"/>
                </a:ext>
              </a:extLst>
            </p:cNvPr>
            <p:cNvSpPr/>
            <p:nvPr userDrawn="1"/>
          </p:nvSpPr>
          <p:spPr>
            <a:xfrm>
              <a:off x="3635896" y="2643758"/>
              <a:ext cx="72008" cy="1584176"/>
            </a:xfrm>
            <a:prstGeom prst="rect">
              <a:avLst/>
            </a:prstGeom>
            <a:solidFill>
              <a:schemeClr val="accent1"/>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3" name="Rectangle 12">
              <a:extLst>
                <a:ext uri="{FF2B5EF4-FFF2-40B4-BE49-F238E27FC236}">
                  <a16:creationId xmlns:a16="http://schemas.microsoft.com/office/drawing/2014/main" id="{DED05BBE-9CB4-4ED0-805F-31BE2052044E}"/>
                </a:ext>
              </a:extLst>
            </p:cNvPr>
            <p:cNvSpPr/>
            <p:nvPr userDrawn="1"/>
          </p:nvSpPr>
          <p:spPr>
            <a:xfrm>
              <a:off x="3565490" y="2643758"/>
              <a:ext cx="72007" cy="1584176"/>
            </a:xfrm>
            <a:prstGeom prst="rect">
              <a:avLst/>
            </a:prstGeom>
            <a:solidFill>
              <a:schemeClr val="accent4"/>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4" name="Rectangle 13">
              <a:extLst>
                <a:ext uri="{FF2B5EF4-FFF2-40B4-BE49-F238E27FC236}">
                  <a16:creationId xmlns:a16="http://schemas.microsoft.com/office/drawing/2014/main" id="{6EFFA458-AF8A-4935-B632-AA657D634CE2}"/>
                </a:ext>
              </a:extLst>
            </p:cNvPr>
            <p:cNvSpPr/>
            <p:nvPr userDrawn="1"/>
          </p:nvSpPr>
          <p:spPr>
            <a:xfrm>
              <a:off x="3495081" y="2643758"/>
              <a:ext cx="72007" cy="1584176"/>
            </a:xfrm>
            <a:prstGeom prst="rect">
              <a:avLst/>
            </a:prstGeom>
            <a:solidFill>
              <a:schemeClr val="accent3"/>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5" name="Rectangle 14">
              <a:extLst>
                <a:ext uri="{FF2B5EF4-FFF2-40B4-BE49-F238E27FC236}">
                  <a16:creationId xmlns:a16="http://schemas.microsoft.com/office/drawing/2014/main" id="{EA0A1846-F3E4-46BE-A7F3-234B7A67CA2E}"/>
                </a:ext>
              </a:extLst>
            </p:cNvPr>
            <p:cNvSpPr/>
            <p:nvPr userDrawn="1"/>
          </p:nvSpPr>
          <p:spPr>
            <a:xfrm>
              <a:off x="3424672" y="2643758"/>
              <a:ext cx="72008" cy="1584176"/>
            </a:xfrm>
            <a:prstGeom prst="rect">
              <a:avLst/>
            </a:prstGeom>
            <a:solidFill>
              <a:schemeClr val="accent2"/>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grpSp>
        <p:nvGrpSpPr>
          <p:cNvPr id="21" name="Group 20">
            <a:extLst>
              <a:ext uri="{FF2B5EF4-FFF2-40B4-BE49-F238E27FC236}">
                <a16:creationId xmlns:a16="http://schemas.microsoft.com/office/drawing/2014/main" id="{B5178706-8B4B-4B93-88BD-F2BDE74EC6D5}"/>
              </a:ext>
            </a:extLst>
          </p:cNvPr>
          <p:cNvGrpSpPr/>
          <p:nvPr/>
        </p:nvGrpSpPr>
        <p:grpSpPr>
          <a:xfrm>
            <a:off x="2348050" y="3069258"/>
            <a:ext cx="190964" cy="3500218"/>
            <a:chOff x="3424672" y="2643758"/>
            <a:chExt cx="283232" cy="1584176"/>
          </a:xfrm>
        </p:grpSpPr>
        <p:sp>
          <p:nvSpPr>
            <p:cNvPr id="22" name="Rectangle 21">
              <a:extLst>
                <a:ext uri="{FF2B5EF4-FFF2-40B4-BE49-F238E27FC236}">
                  <a16:creationId xmlns:a16="http://schemas.microsoft.com/office/drawing/2014/main" id="{742606F3-CAB1-4B3F-8803-E880E44FFEC0}"/>
                </a:ext>
              </a:extLst>
            </p:cNvPr>
            <p:cNvSpPr/>
            <p:nvPr userDrawn="1"/>
          </p:nvSpPr>
          <p:spPr>
            <a:xfrm>
              <a:off x="3635896" y="2643758"/>
              <a:ext cx="72008" cy="1584176"/>
            </a:xfrm>
            <a:prstGeom prst="rect">
              <a:avLst/>
            </a:prstGeom>
            <a:solidFill>
              <a:schemeClr val="accent1"/>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3" name="Rectangle 22">
              <a:extLst>
                <a:ext uri="{FF2B5EF4-FFF2-40B4-BE49-F238E27FC236}">
                  <a16:creationId xmlns:a16="http://schemas.microsoft.com/office/drawing/2014/main" id="{5344C03C-68AE-4AC4-BA36-A4D3F0904929}"/>
                </a:ext>
              </a:extLst>
            </p:cNvPr>
            <p:cNvSpPr/>
            <p:nvPr userDrawn="1"/>
          </p:nvSpPr>
          <p:spPr>
            <a:xfrm>
              <a:off x="3565490" y="2643758"/>
              <a:ext cx="72007" cy="1584176"/>
            </a:xfrm>
            <a:prstGeom prst="rect">
              <a:avLst/>
            </a:prstGeom>
            <a:solidFill>
              <a:schemeClr val="accent4"/>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4" name="Rectangle 23">
              <a:extLst>
                <a:ext uri="{FF2B5EF4-FFF2-40B4-BE49-F238E27FC236}">
                  <a16:creationId xmlns:a16="http://schemas.microsoft.com/office/drawing/2014/main" id="{2B3A4547-9B97-476F-B7A3-B63C29AB5C22}"/>
                </a:ext>
              </a:extLst>
            </p:cNvPr>
            <p:cNvSpPr/>
            <p:nvPr userDrawn="1"/>
          </p:nvSpPr>
          <p:spPr>
            <a:xfrm>
              <a:off x="3495081" y="2643758"/>
              <a:ext cx="72007" cy="1584176"/>
            </a:xfrm>
            <a:prstGeom prst="rect">
              <a:avLst/>
            </a:prstGeom>
            <a:solidFill>
              <a:schemeClr val="accent3"/>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5" name="Rectangle 24">
              <a:extLst>
                <a:ext uri="{FF2B5EF4-FFF2-40B4-BE49-F238E27FC236}">
                  <a16:creationId xmlns:a16="http://schemas.microsoft.com/office/drawing/2014/main" id="{C1D19367-0A44-4B1C-9584-013F9ACF9EB4}"/>
                </a:ext>
              </a:extLst>
            </p:cNvPr>
            <p:cNvSpPr/>
            <p:nvPr userDrawn="1"/>
          </p:nvSpPr>
          <p:spPr>
            <a:xfrm>
              <a:off x="3424672" y="2643758"/>
              <a:ext cx="72008" cy="1584176"/>
            </a:xfrm>
            <a:prstGeom prst="rect">
              <a:avLst/>
            </a:prstGeom>
            <a:solidFill>
              <a:schemeClr val="accent2"/>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spTree>
    <p:extLst>
      <p:ext uri="{BB962C8B-B14F-4D97-AF65-F5344CB8AC3E}">
        <p14:creationId xmlns:p14="http://schemas.microsoft.com/office/powerpoint/2010/main" val="3768537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5F98D5-6488-4203-9E2D-1353A2479F5B}"/>
              </a:ext>
            </a:extLst>
          </p:cNvPr>
          <p:cNvPicPr/>
          <p:nvPr/>
        </p:nvPicPr>
        <p:blipFill rotWithShape="1">
          <a:blip r:embed="rId2"/>
          <a:srcRect l="1196" t="11076" r="9563" b="7239"/>
          <a:stretch/>
        </p:blipFill>
        <p:spPr bwMode="auto">
          <a:xfrm>
            <a:off x="500807" y="799480"/>
            <a:ext cx="4117918" cy="2702672"/>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1454DC1-48F1-4D69-93D0-BE772B0B7EA3}"/>
              </a:ext>
            </a:extLst>
          </p:cNvPr>
          <p:cNvPicPr/>
          <p:nvPr/>
        </p:nvPicPr>
        <p:blipFill rotWithShape="1">
          <a:blip r:embed="rId3"/>
          <a:srcRect b="3454"/>
          <a:stretch/>
        </p:blipFill>
        <p:spPr bwMode="auto">
          <a:xfrm>
            <a:off x="6871771" y="651233"/>
            <a:ext cx="3679006" cy="262952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3F20685-FFB1-4858-8C09-B96AA5620062}"/>
              </a:ext>
            </a:extLst>
          </p:cNvPr>
          <p:cNvSpPr txBox="1"/>
          <p:nvPr/>
        </p:nvSpPr>
        <p:spPr>
          <a:xfrm>
            <a:off x="336244" y="3447305"/>
            <a:ext cx="5759755" cy="523220"/>
          </a:xfrm>
          <a:prstGeom prst="rect">
            <a:avLst/>
          </a:prstGeom>
          <a:noFill/>
        </p:spPr>
        <p:txBody>
          <a:bodyPr wrap="square">
            <a:spAutoFit/>
          </a:bodyPr>
          <a:lstStyle/>
          <a:p>
            <a:pPr algn="ctr"/>
            <a:r>
              <a:rPr lang="en-US" sz="1400" b="1" i="1" dirty="0">
                <a:effectLst/>
                <a:latin typeface="Times New Roman" panose="02020603050405020304" pitchFamily="18" charset="0"/>
                <a:ea typeface="Times New Roman" panose="02020603050405020304" pitchFamily="18" charset="0"/>
              </a:rPr>
              <a:t>Fig- Entropy as a function of Concentration of DNA binding protein</a:t>
            </a:r>
          </a:p>
          <a:p>
            <a:pPr algn="ctr"/>
            <a:r>
              <a:rPr lang="en-US" sz="1400" b="1" i="1" dirty="0">
                <a:latin typeface="Times New Roman" panose="02020603050405020304" pitchFamily="18" charset="0"/>
              </a:rPr>
              <a:t>(</a:t>
            </a:r>
            <a:r>
              <a:rPr lang="en-US" sz="1400" b="1" i="1" dirty="0">
                <a:effectLst/>
                <a:latin typeface="Times New Roman" panose="02020603050405020304" pitchFamily="18" charset="0"/>
                <a:ea typeface="Times New Roman" panose="02020603050405020304" pitchFamily="18" charset="0"/>
              </a:rPr>
              <a:t>Phillips, R. (2010) Physical biology of the cell)</a:t>
            </a:r>
            <a:endParaRPr lang="en-IN" sz="1400" b="1" i="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D6BD0E-69B2-46FC-924A-A5554644070F}"/>
                  </a:ext>
                </a:extLst>
              </p:cNvPr>
              <p:cNvSpPr txBox="1"/>
              <p:nvPr/>
            </p:nvSpPr>
            <p:spPr>
              <a:xfrm>
                <a:off x="1479" y="4275157"/>
                <a:ext cx="6094520" cy="658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a:solidFill>
                                <a:srgbClr val="836967"/>
                              </a:solidFill>
                              <a:latin typeface="Cambria Math" panose="02040503050406030204" pitchFamily="18" charset="0"/>
                            </a:rPr>
                          </m:ctrlPr>
                        </m:fPr>
                        <m:num>
                          <m:r>
                            <a:rPr lang="en-IN" b="1" i="1">
                              <a:latin typeface="Cambria Math" panose="02040503050406030204" pitchFamily="18" charset="0"/>
                            </a:rPr>
                            <m:t>𝑺</m:t>
                          </m:r>
                        </m:num>
                        <m:den>
                          <m:sSub>
                            <m:sSubPr>
                              <m:ctrlPr>
                                <a:rPr lang="en-IN" b="1" i="1">
                                  <a:solidFill>
                                    <a:srgbClr val="836967"/>
                                  </a:solidFill>
                                  <a:latin typeface="Cambria Math" panose="02040503050406030204" pitchFamily="18" charset="0"/>
                                </a:rPr>
                              </m:ctrlPr>
                            </m:sSubPr>
                            <m:e>
                              <m:r>
                                <a:rPr lang="en-IN" b="1" i="1">
                                  <a:latin typeface="Cambria Math" panose="02040503050406030204" pitchFamily="18" charset="0"/>
                                </a:rPr>
                                <m:t>𝒌</m:t>
                              </m:r>
                            </m:e>
                            <m:sub>
                              <m:r>
                                <a:rPr lang="en-IN" b="1" i="1">
                                  <a:latin typeface="Cambria Math" panose="02040503050406030204" pitchFamily="18" charset="0"/>
                                </a:rPr>
                                <m:t>𝑩</m:t>
                              </m:r>
                            </m:sub>
                          </m:sSub>
                        </m:den>
                      </m:f>
                      <m:r>
                        <a:rPr lang="en-IN" b="0" i="0">
                          <a:latin typeface="Cambria Math" panose="02040503050406030204" pitchFamily="18" charset="0"/>
                        </a:rPr>
                        <m:t>=−</m:t>
                      </m:r>
                      <m:r>
                        <a:rPr lang="en-IN" b="1" i="1">
                          <a:latin typeface="Cambria Math" panose="02040503050406030204" pitchFamily="18" charset="0"/>
                        </a:rPr>
                        <m:t>𝑵</m:t>
                      </m:r>
                      <m:d>
                        <m:dPr>
                          <m:ctrlPr>
                            <a:rPr lang="en-IN" b="1" i="1">
                              <a:solidFill>
                                <a:srgbClr val="836967"/>
                              </a:solidFill>
                              <a:latin typeface="Cambria Math" panose="02040503050406030204" pitchFamily="18" charset="0"/>
                            </a:rPr>
                          </m:ctrlPr>
                        </m:dPr>
                        <m:e>
                          <m:r>
                            <a:rPr lang="en-IN" b="1" i="1">
                              <a:latin typeface="Cambria Math" panose="02040503050406030204" pitchFamily="18" charset="0"/>
                            </a:rPr>
                            <m:t>𝑪𝒍𝒏𝑪</m:t>
                          </m:r>
                          <m:r>
                            <a:rPr lang="en-IN" b="0" i="0">
                              <a:latin typeface="Cambria Math" panose="02040503050406030204" pitchFamily="18" charset="0"/>
                            </a:rPr>
                            <m:t>+</m:t>
                          </m:r>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1−</m:t>
                              </m:r>
                              <m:r>
                                <a:rPr lang="en-IN" b="1" i="1">
                                  <a:latin typeface="Cambria Math" panose="02040503050406030204" pitchFamily="18" charset="0"/>
                                </a:rPr>
                                <m:t>𝑪</m:t>
                              </m:r>
                            </m:e>
                          </m:d>
                          <m:func>
                            <m:funcPr>
                              <m:ctrlPr>
                                <a:rPr lang="en-IN" b="0" i="1">
                                  <a:latin typeface="Cambria Math" panose="02040503050406030204" pitchFamily="18" charset="0"/>
                                </a:rPr>
                              </m:ctrlPr>
                            </m:funcPr>
                            <m:fName>
                              <m:r>
                                <a:rPr lang="en-IN" b="1" i="1">
                                  <a:latin typeface="Cambria Math" panose="02040503050406030204" pitchFamily="18" charset="0"/>
                                </a:rPr>
                                <m:t>𝒍𝒏</m:t>
                              </m:r>
                            </m:fName>
                            <m:e>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1−</m:t>
                                  </m:r>
                                  <m:r>
                                    <a:rPr lang="en-IN" b="1" i="1">
                                      <a:latin typeface="Cambria Math" panose="02040503050406030204" pitchFamily="18" charset="0"/>
                                    </a:rPr>
                                    <m:t>𝑪</m:t>
                                  </m:r>
                                </m:e>
                              </m:d>
                            </m:e>
                          </m:func>
                        </m:e>
                      </m:d>
                    </m:oMath>
                  </m:oMathPara>
                </a14:m>
                <a:endParaRPr lang="en-IN" dirty="0"/>
              </a:p>
            </p:txBody>
          </p:sp>
        </mc:Choice>
        <mc:Fallback xmlns="">
          <p:sp>
            <p:nvSpPr>
              <p:cNvPr id="6" name="TextBox 5">
                <a:extLst>
                  <a:ext uri="{FF2B5EF4-FFF2-40B4-BE49-F238E27FC236}">
                    <a16:creationId xmlns:a16="http://schemas.microsoft.com/office/drawing/2014/main" id="{AAD6BD0E-69B2-46FC-924A-A5554644070F}"/>
                  </a:ext>
                </a:extLst>
              </p:cNvPr>
              <p:cNvSpPr txBox="1">
                <a:spLocks noRot="1" noChangeAspect="1" noMove="1" noResize="1" noEditPoints="1" noAdjustHandles="1" noChangeArrowheads="1" noChangeShapeType="1" noTextEdit="1"/>
              </p:cNvSpPr>
              <p:nvPr/>
            </p:nvSpPr>
            <p:spPr>
              <a:xfrm>
                <a:off x="1479" y="4275157"/>
                <a:ext cx="6094520" cy="65806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C6EA72-9A4D-430B-A9E9-5E6F4F468000}"/>
                  </a:ext>
                </a:extLst>
              </p:cNvPr>
              <p:cNvSpPr txBox="1"/>
              <p:nvPr/>
            </p:nvSpPr>
            <p:spPr>
              <a:xfrm>
                <a:off x="1014540" y="5256142"/>
                <a:ext cx="4651900" cy="1200329"/>
              </a:xfrm>
              <a:prstGeom prst="rect">
                <a:avLst/>
              </a:prstGeom>
              <a:noFill/>
            </p:spPr>
            <p:txBody>
              <a:bodyPr wrap="square" rtlCol="0">
                <a:spAutoFit/>
              </a:bodyPr>
              <a:lstStyle/>
              <a:p>
                <a:r>
                  <a:rPr lang="en-IN" dirty="0"/>
                  <a:t>Where N = no. of available binding sites</a:t>
                </a:r>
              </a:p>
              <a:p>
                <a:r>
                  <a:rPr lang="en-IN" dirty="0"/>
                  <a:t> C = concentration of the protein = n/N</a:t>
                </a:r>
              </a:p>
              <a:p>
                <a:r>
                  <a:rPr lang="en-IN" b="1" dirty="0">
                    <a:solidFill>
                      <a:srgbClr val="836967"/>
                    </a:solidFill>
                  </a:rPr>
                  <a:t> </a:t>
                </a:r>
                <a14:m>
                  <m:oMath xmlns:m="http://schemas.openxmlformats.org/officeDocument/2006/math">
                    <m:sSub>
                      <m:sSubPr>
                        <m:ctrlPr>
                          <a:rPr lang="en-IN" i="1">
                            <a:solidFill>
                              <a:srgbClr val="836967"/>
                            </a:solidFill>
                            <a:latin typeface="Cambria Math" panose="02040503050406030204" pitchFamily="18" charset="0"/>
                          </a:rPr>
                        </m:ctrlPr>
                      </m:sSubPr>
                      <m:e>
                        <m:r>
                          <a:rPr lang="en-IN" b="0" i="1">
                            <a:latin typeface="Cambria Math" panose="02040503050406030204" pitchFamily="18" charset="0"/>
                          </a:rPr>
                          <m:t>𝑘</m:t>
                        </m:r>
                      </m:e>
                      <m:sub>
                        <m:r>
                          <a:rPr lang="en-IN" b="0" i="1">
                            <a:latin typeface="Cambria Math" panose="02040503050406030204" pitchFamily="18" charset="0"/>
                          </a:rPr>
                          <m:t>𝐵</m:t>
                        </m:r>
                      </m:sub>
                    </m:sSub>
                  </m:oMath>
                </a14:m>
                <a:r>
                  <a:rPr lang="en-IN" dirty="0"/>
                  <a:t> = Boltzmann constant</a:t>
                </a:r>
              </a:p>
              <a:p>
                <a:r>
                  <a:rPr lang="en-IN" dirty="0"/>
                  <a:t>S = entropy</a:t>
                </a:r>
              </a:p>
            </p:txBody>
          </p:sp>
        </mc:Choice>
        <mc:Fallback xmlns="">
          <p:sp>
            <p:nvSpPr>
              <p:cNvPr id="7" name="TextBox 6">
                <a:extLst>
                  <a:ext uri="{FF2B5EF4-FFF2-40B4-BE49-F238E27FC236}">
                    <a16:creationId xmlns:a16="http://schemas.microsoft.com/office/drawing/2014/main" id="{BCC6EA72-9A4D-430B-A9E9-5E6F4F468000}"/>
                  </a:ext>
                </a:extLst>
              </p:cNvPr>
              <p:cNvSpPr txBox="1">
                <a:spLocks noRot="1" noChangeAspect="1" noMove="1" noResize="1" noEditPoints="1" noAdjustHandles="1" noChangeArrowheads="1" noChangeShapeType="1" noTextEdit="1"/>
              </p:cNvSpPr>
              <p:nvPr/>
            </p:nvSpPr>
            <p:spPr>
              <a:xfrm>
                <a:off x="1014540" y="5256142"/>
                <a:ext cx="4651900" cy="1200329"/>
              </a:xfrm>
              <a:prstGeom prst="rect">
                <a:avLst/>
              </a:prstGeom>
              <a:blipFill>
                <a:blip r:embed="rId5"/>
                <a:stretch>
                  <a:fillRect l="-1047" t="-2538" b="-7107"/>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0905EC41-D762-463E-9E44-86D530E599AC}"/>
              </a:ext>
            </a:extLst>
          </p:cNvPr>
          <p:cNvSpPr txBox="1"/>
          <p:nvPr/>
        </p:nvSpPr>
        <p:spPr>
          <a:xfrm>
            <a:off x="500807" y="89583"/>
            <a:ext cx="11375136" cy="646331"/>
          </a:xfrm>
          <a:prstGeom prst="rect">
            <a:avLst/>
          </a:prstGeom>
          <a:noFill/>
        </p:spPr>
        <p:txBody>
          <a:bodyPr wrap="square">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Boltzmann Entropy and Shannon theory of Information</a:t>
            </a:r>
          </a:p>
        </p:txBody>
      </p:sp>
      <p:sp>
        <p:nvSpPr>
          <p:cNvPr id="12" name="TextBox 11">
            <a:extLst>
              <a:ext uri="{FF2B5EF4-FFF2-40B4-BE49-F238E27FC236}">
                <a16:creationId xmlns:a16="http://schemas.microsoft.com/office/drawing/2014/main" id="{B66654AF-9E89-434A-B2FF-9353B623B66F}"/>
              </a:ext>
            </a:extLst>
          </p:cNvPr>
          <p:cNvSpPr txBox="1"/>
          <p:nvPr/>
        </p:nvSpPr>
        <p:spPr>
          <a:xfrm>
            <a:off x="6188375" y="3429000"/>
            <a:ext cx="5617464" cy="523220"/>
          </a:xfrm>
          <a:prstGeom prst="rect">
            <a:avLst/>
          </a:prstGeom>
          <a:noFill/>
        </p:spPr>
        <p:txBody>
          <a:bodyPr wrap="square" rtlCol="0">
            <a:spAutoFit/>
          </a:bodyPr>
          <a:lstStyle/>
          <a:p>
            <a:r>
              <a:rPr lang="en-IN" sz="1400" b="1" i="1" dirty="0"/>
              <a:t>Fig – Entropy in the case of two probabilities with probability p and (1-p)</a:t>
            </a:r>
          </a:p>
          <a:p>
            <a:r>
              <a:rPr lang="en-IN" sz="1400" b="1" i="1" dirty="0"/>
              <a:t>(C.E Shannon, A mathematical theory of communication)</a:t>
            </a:r>
          </a:p>
        </p:txBody>
      </p:sp>
      <p:sp>
        <p:nvSpPr>
          <p:cNvPr id="13" name="TextBox 12">
            <a:extLst>
              <a:ext uri="{FF2B5EF4-FFF2-40B4-BE49-F238E27FC236}">
                <a16:creationId xmlns:a16="http://schemas.microsoft.com/office/drawing/2014/main" id="{D0F1764F-1595-49D4-83DA-D62D8EE3B963}"/>
              </a:ext>
            </a:extLst>
          </p:cNvPr>
          <p:cNvSpPr txBox="1"/>
          <p:nvPr/>
        </p:nvSpPr>
        <p:spPr>
          <a:xfrm>
            <a:off x="8403336" y="3059668"/>
            <a:ext cx="384048" cy="369332"/>
          </a:xfrm>
          <a:prstGeom prst="rect">
            <a:avLst/>
          </a:prstGeom>
          <a:noFill/>
        </p:spPr>
        <p:txBody>
          <a:bodyPr wrap="square" rtlCol="0">
            <a:spAutoFit/>
          </a:bodyPr>
          <a:lstStyle/>
          <a:p>
            <a:r>
              <a:rPr lang="en-IN" dirty="0"/>
              <a:t>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8C68EA9-19AF-4BE2-AAB2-828DDBECA383}"/>
                  </a:ext>
                </a:extLst>
              </p:cNvPr>
              <p:cNvSpPr txBox="1"/>
              <p:nvPr/>
            </p:nvSpPr>
            <p:spPr>
              <a:xfrm>
                <a:off x="5576190" y="4575162"/>
                <a:ext cx="4227447" cy="576376"/>
              </a:xfrm>
              <a:prstGeom prst="rect">
                <a:avLst/>
              </a:prstGeom>
              <a:noFill/>
            </p:spPr>
            <p:txBody>
              <a:bodyPr wrap="square">
                <a:spAutoFit/>
              </a:bodyPr>
              <a:lstStyle/>
              <a:p>
                <a:r>
                  <a:rPr lang="en-IN" sz="1400" b="1" dirty="0"/>
                  <a:t>H/K </a:t>
                </a:r>
                <a14:m>
                  <m:oMath xmlns:m="http://schemas.openxmlformats.org/officeDocument/2006/math">
                    <m:r>
                      <a:rPr lang="en-IN" sz="1400" b="1" i="0">
                        <a:latin typeface="Cambria Math" panose="02040503050406030204" pitchFamily="18" charset="0"/>
                      </a:rPr>
                      <m:t>= −</m:t>
                    </m:r>
                    <m:r>
                      <a:rPr lang="en-IN" sz="1400" b="1" i="1">
                        <a:latin typeface="Cambria Math" panose="02040503050406030204" pitchFamily="18" charset="0"/>
                      </a:rPr>
                      <m:t>𝑵</m:t>
                    </m:r>
                    <m:d>
                      <m:dPr>
                        <m:endChr m:val=""/>
                        <m:ctrlPr>
                          <a:rPr lang="en-IN" sz="1400" b="1" i="1">
                            <a:latin typeface="Cambria Math" panose="02040503050406030204" pitchFamily="18" charset="0"/>
                          </a:rPr>
                        </m:ctrlPr>
                      </m:dPr>
                      <m:e>
                        <m:d>
                          <m:dPr>
                            <m:endChr m:val=""/>
                            <m:ctrlPr>
                              <a:rPr lang="en-IN" sz="1400" b="1" i="1">
                                <a:latin typeface="Cambria Math" panose="02040503050406030204" pitchFamily="18" charset="0"/>
                              </a:rPr>
                            </m:ctrlPr>
                          </m:dPr>
                          <m:e>
                            <m:r>
                              <a:rPr lang="en-IN" sz="1400" b="1" i="1">
                                <a:latin typeface="Cambria Math" panose="02040503050406030204" pitchFamily="18" charset="0"/>
                              </a:rPr>
                              <m:t>𝑪</m:t>
                            </m:r>
                            <m:r>
                              <a:rPr lang="en-IN" sz="1400" b="1" i="0">
                                <a:latin typeface="Cambria Math" panose="02040503050406030204" pitchFamily="18" charset="0"/>
                              </a:rPr>
                              <m:t>×</m:t>
                            </m:r>
                            <m:func>
                              <m:funcPr>
                                <m:ctrlPr>
                                  <a:rPr lang="en-IN" sz="1400" b="1" i="1">
                                    <a:latin typeface="Cambria Math" panose="02040503050406030204" pitchFamily="18" charset="0"/>
                                  </a:rPr>
                                </m:ctrlPr>
                              </m:funcPr>
                              <m:fName>
                                <m:sSub>
                                  <m:sSubPr>
                                    <m:ctrlPr>
                                      <a:rPr lang="en-IN" sz="1400" b="1" i="1">
                                        <a:solidFill>
                                          <a:srgbClr val="836967"/>
                                        </a:solidFill>
                                        <a:latin typeface="Cambria Math" panose="02040503050406030204" pitchFamily="18" charset="0"/>
                                      </a:rPr>
                                    </m:ctrlPr>
                                  </m:sSubPr>
                                  <m:e>
                                    <m:r>
                                      <a:rPr lang="en-IN" sz="1400" b="1" i="0">
                                        <a:latin typeface="Cambria Math" panose="02040503050406030204" pitchFamily="18" charset="0"/>
                                      </a:rPr>
                                      <m:t>𝐥𝐨𝐠</m:t>
                                    </m:r>
                                  </m:e>
                                  <m:sub>
                                    <m:r>
                                      <a:rPr lang="en-IN" sz="1400" b="1" i="0">
                                        <a:latin typeface="Cambria Math" panose="02040503050406030204" pitchFamily="18" charset="0"/>
                                      </a:rPr>
                                      <m:t>𝟐</m:t>
                                    </m:r>
                                  </m:sub>
                                </m:sSub>
                              </m:fName>
                              <m:e>
                                <m:d>
                                  <m:dPr>
                                    <m:begChr m:val=""/>
                                    <m:ctrlPr>
                                      <a:rPr lang="en-IN" sz="1400" b="1" i="1">
                                        <a:latin typeface="Cambria Math" panose="02040503050406030204" pitchFamily="18" charset="0"/>
                                      </a:rPr>
                                    </m:ctrlPr>
                                  </m:dPr>
                                  <m:e>
                                    <m:r>
                                      <a:rPr lang="en-IN" sz="1400" b="1" i="1">
                                        <a:latin typeface="Cambria Math" panose="02040503050406030204" pitchFamily="18" charset="0"/>
                                      </a:rPr>
                                      <m:t>𝑪</m:t>
                                    </m:r>
                                  </m:e>
                                </m:d>
                              </m:e>
                            </m:func>
                            <m:r>
                              <a:rPr lang="en-IN" sz="1400" b="1" i="0">
                                <a:latin typeface="Cambria Math" panose="02040503050406030204" pitchFamily="18" charset="0"/>
                              </a:rPr>
                              <m:t>+</m:t>
                            </m:r>
                            <m:d>
                              <m:dPr>
                                <m:endChr m:val=""/>
                                <m:ctrlPr>
                                  <a:rPr lang="en-IN" sz="1400" b="1" i="1">
                                    <a:latin typeface="Cambria Math" panose="02040503050406030204" pitchFamily="18" charset="0"/>
                                  </a:rPr>
                                </m:ctrlPr>
                              </m:dPr>
                              <m:e>
                                <m:d>
                                  <m:dPr>
                                    <m:ctrlPr>
                                      <a:rPr lang="en-IN" sz="1400" b="1" i="1">
                                        <a:latin typeface="Cambria Math" panose="02040503050406030204" pitchFamily="18" charset="0"/>
                                      </a:rPr>
                                    </m:ctrlPr>
                                  </m:dPr>
                                  <m:e>
                                    <m:r>
                                      <a:rPr lang="en-IN" sz="1400" b="1" i="0">
                                        <a:latin typeface="Cambria Math" panose="02040503050406030204" pitchFamily="18" charset="0"/>
                                      </a:rPr>
                                      <m:t>𝟏</m:t>
                                    </m:r>
                                    <m:r>
                                      <a:rPr lang="en-IN" sz="1400" b="1" i="0">
                                        <a:latin typeface="Cambria Math" panose="02040503050406030204" pitchFamily="18" charset="0"/>
                                      </a:rPr>
                                      <m:t>−</m:t>
                                    </m:r>
                                    <m:r>
                                      <a:rPr lang="en-IN" sz="1400" b="1" i="1">
                                        <a:latin typeface="Cambria Math" panose="02040503050406030204" pitchFamily="18" charset="0"/>
                                      </a:rPr>
                                      <m:t>𝑪</m:t>
                                    </m:r>
                                  </m:e>
                                </m:d>
                                <m:r>
                                  <a:rPr lang="en-IN" sz="1400" b="1" i="0">
                                    <a:latin typeface="Cambria Math" panose="02040503050406030204" pitchFamily="18" charset="0"/>
                                  </a:rPr>
                                  <m:t> ×</m:t>
                                </m:r>
                                <m:func>
                                  <m:funcPr>
                                    <m:ctrlPr>
                                      <a:rPr lang="en-IN" sz="1400" b="1" i="1">
                                        <a:latin typeface="Cambria Math" panose="02040503050406030204" pitchFamily="18" charset="0"/>
                                      </a:rPr>
                                    </m:ctrlPr>
                                  </m:funcPr>
                                  <m:fName>
                                    <m:sSub>
                                      <m:sSubPr>
                                        <m:ctrlPr>
                                          <a:rPr lang="en-IN" sz="1400" b="1" i="1">
                                            <a:solidFill>
                                              <a:srgbClr val="836967"/>
                                            </a:solidFill>
                                            <a:latin typeface="Cambria Math" panose="02040503050406030204" pitchFamily="18" charset="0"/>
                                          </a:rPr>
                                        </m:ctrlPr>
                                      </m:sSubPr>
                                      <m:e>
                                        <m:r>
                                          <a:rPr lang="en-IN" sz="1400" b="1" i="0">
                                            <a:latin typeface="Cambria Math" panose="02040503050406030204" pitchFamily="18" charset="0"/>
                                          </a:rPr>
                                          <m:t>𝐥𝐨𝐠</m:t>
                                        </m:r>
                                      </m:e>
                                      <m:sub>
                                        <m:r>
                                          <a:rPr lang="en-IN" sz="1400" b="1" i="0">
                                            <a:latin typeface="Cambria Math" panose="02040503050406030204" pitchFamily="18" charset="0"/>
                                          </a:rPr>
                                          <m:t>𝟐</m:t>
                                        </m:r>
                                      </m:sub>
                                    </m:sSub>
                                  </m:fName>
                                  <m:e>
                                    <m:d>
                                      <m:dPr>
                                        <m:begChr m:val=""/>
                                        <m:ctrlPr>
                                          <a:rPr lang="en-IN" sz="1400" b="1" i="1">
                                            <a:latin typeface="Cambria Math" panose="02040503050406030204" pitchFamily="18" charset="0"/>
                                          </a:rPr>
                                        </m:ctrlPr>
                                      </m:dPr>
                                      <m:e>
                                        <m:d>
                                          <m:dPr>
                                            <m:ctrlPr>
                                              <a:rPr lang="en-IN" sz="1400" b="1" i="1">
                                                <a:latin typeface="Cambria Math" panose="02040503050406030204" pitchFamily="18" charset="0"/>
                                              </a:rPr>
                                            </m:ctrlPr>
                                          </m:dPr>
                                          <m:e>
                                            <m:r>
                                              <a:rPr lang="en-IN" sz="1400" b="1" i="0">
                                                <a:latin typeface="Cambria Math" panose="02040503050406030204" pitchFamily="18" charset="0"/>
                                              </a:rPr>
                                              <m:t>𝟏</m:t>
                                            </m:r>
                                            <m:r>
                                              <a:rPr lang="en-IN" sz="1400" b="1" i="0">
                                                <a:latin typeface="Cambria Math" panose="02040503050406030204" pitchFamily="18" charset="0"/>
                                              </a:rPr>
                                              <m:t>−</m:t>
                                            </m:r>
                                            <m:r>
                                              <a:rPr lang="en-IN" sz="1400" b="1" i="1">
                                                <a:latin typeface="Cambria Math" panose="02040503050406030204" pitchFamily="18" charset="0"/>
                                              </a:rPr>
                                              <m:t>𝑪</m:t>
                                            </m:r>
                                          </m:e>
                                        </m:d>
                                      </m:e>
                                    </m:d>
                                  </m:e>
                                </m:func>
                              </m:e>
                            </m:d>
                          </m:e>
                        </m:d>
                      </m:e>
                    </m:d>
                  </m:oMath>
                </a14:m>
                <a:endParaRPr lang="en-IN" sz="1400" b="1" dirty="0"/>
              </a:p>
            </p:txBody>
          </p:sp>
        </mc:Choice>
        <mc:Fallback xmlns="">
          <p:sp>
            <p:nvSpPr>
              <p:cNvPr id="15" name="TextBox 14">
                <a:extLst>
                  <a:ext uri="{FF2B5EF4-FFF2-40B4-BE49-F238E27FC236}">
                    <a16:creationId xmlns:a16="http://schemas.microsoft.com/office/drawing/2014/main" id="{F8C68EA9-19AF-4BE2-AAB2-828DDBECA383}"/>
                  </a:ext>
                </a:extLst>
              </p:cNvPr>
              <p:cNvSpPr txBox="1">
                <a:spLocks noRot="1" noChangeAspect="1" noMove="1" noResize="1" noEditPoints="1" noAdjustHandles="1" noChangeArrowheads="1" noChangeShapeType="1" noTextEdit="1"/>
              </p:cNvSpPr>
              <p:nvPr/>
            </p:nvSpPr>
            <p:spPr>
              <a:xfrm>
                <a:off x="5576190" y="4575162"/>
                <a:ext cx="4227447" cy="576376"/>
              </a:xfrm>
              <a:prstGeom prst="rect">
                <a:avLst/>
              </a:prstGeom>
              <a:blipFill>
                <a:blip r:embed="rId6"/>
                <a:stretch>
                  <a:fillRect l="-433" t="-184043" r="-11111" b="-268085"/>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DC5B0D53-DD00-4A09-8653-A28683AE7D21}"/>
              </a:ext>
            </a:extLst>
          </p:cNvPr>
          <p:cNvSpPr txBox="1"/>
          <p:nvPr/>
        </p:nvSpPr>
        <p:spPr>
          <a:xfrm>
            <a:off x="5863590" y="5151538"/>
            <a:ext cx="4926330" cy="1501294"/>
          </a:xfrm>
          <a:prstGeom prst="rect">
            <a:avLst/>
          </a:prstGeom>
          <a:noFill/>
        </p:spPr>
        <p:txBody>
          <a:bodyPr wrap="square" rtlCol="0">
            <a:spAutoFit/>
          </a:bodyPr>
          <a:lstStyle/>
          <a:p>
            <a:r>
              <a:rPr lang="en-IN" dirty="0"/>
              <a:t>Where H = Shannon’s entropy</a:t>
            </a:r>
          </a:p>
          <a:p>
            <a:r>
              <a:rPr lang="en-IN" dirty="0"/>
              <a:t>K = constant = 1</a:t>
            </a:r>
          </a:p>
          <a:p>
            <a:r>
              <a:rPr lang="en-IN" dirty="0"/>
              <a:t>C = concentration of protein = p (one probability)</a:t>
            </a:r>
          </a:p>
          <a:p>
            <a:r>
              <a:rPr lang="en-IN" dirty="0"/>
              <a:t>1-C = 1-p or q = another probability </a:t>
            </a:r>
          </a:p>
          <a:p>
            <a:r>
              <a:rPr lang="en-IN" dirty="0"/>
              <a:t>N = no. of available binding sites</a:t>
            </a:r>
          </a:p>
        </p:txBody>
      </p:sp>
      <p:pic>
        <p:nvPicPr>
          <p:cNvPr id="21" name="Picture 20">
            <a:extLst>
              <a:ext uri="{FF2B5EF4-FFF2-40B4-BE49-F238E27FC236}">
                <a16:creationId xmlns:a16="http://schemas.microsoft.com/office/drawing/2014/main" id="{46DDF975-8C65-4443-821D-1B85E16F9347}"/>
              </a:ext>
            </a:extLst>
          </p:cNvPr>
          <p:cNvPicPr>
            <a:picLocks noChangeAspect="1"/>
          </p:cNvPicPr>
          <p:nvPr/>
        </p:nvPicPr>
        <p:blipFill>
          <a:blip r:embed="rId7"/>
          <a:stretch>
            <a:fillRect/>
          </a:stretch>
        </p:blipFill>
        <p:spPr>
          <a:xfrm>
            <a:off x="5576190" y="4185255"/>
            <a:ext cx="2488818" cy="530704"/>
          </a:xfrm>
          <a:prstGeom prst="rect">
            <a:avLst/>
          </a:prstGeom>
        </p:spPr>
      </p:pic>
      <p:sp>
        <p:nvSpPr>
          <p:cNvPr id="22" name="TextBox 21">
            <a:extLst>
              <a:ext uri="{FF2B5EF4-FFF2-40B4-BE49-F238E27FC236}">
                <a16:creationId xmlns:a16="http://schemas.microsoft.com/office/drawing/2014/main" id="{44810193-EF4B-478D-86C9-92FDE3EA6D8D}"/>
              </a:ext>
            </a:extLst>
          </p:cNvPr>
          <p:cNvSpPr txBox="1"/>
          <p:nvPr/>
        </p:nvSpPr>
        <p:spPr>
          <a:xfrm>
            <a:off x="8340471" y="4223119"/>
            <a:ext cx="3210479" cy="369332"/>
          </a:xfrm>
          <a:prstGeom prst="rect">
            <a:avLst/>
          </a:prstGeom>
          <a:noFill/>
        </p:spPr>
        <p:txBody>
          <a:bodyPr wrap="square" rtlCol="0">
            <a:spAutoFit/>
          </a:bodyPr>
          <a:lstStyle/>
          <a:p>
            <a:r>
              <a:rPr lang="en-IN" dirty="0"/>
              <a:t>(Entropy for each binding site)</a:t>
            </a:r>
          </a:p>
        </p:txBody>
      </p:sp>
      <p:sp>
        <p:nvSpPr>
          <p:cNvPr id="23" name="TextBox 22">
            <a:extLst>
              <a:ext uri="{FF2B5EF4-FFF2-40B4-BE49-F238E27FC236}">
                <a16:creationId xmlns:a16="http://schemas.microsoft.com/office/drawing/2014/main" id="{34D3FC9A-413E-4686-A402-A9FAFD29028C}"/>
              </a:ext>
            </a:extLst>
          </p:cNvPr>
          <p:cNvSpPr txBox="1"/>
          <p:nvPr/>
        </p:nvSpPr>
        <p:spPr>
          <a:xfrm>
            <a:off x="9632652" y="4621328"/>
            <a:ext cx="2559348" cy="646331"/>
          </a:xfrm>
          <a:prstGeom prst="rect">
            <a:avLst/>
          </a:prstGeom>
          <a:noFill/>
        </p:spPr>
        <p:txBody>
          <a:bodyPr wrap="square" rtlCol="0">
            <a:spAutoFit/>
          </a:bodyPr>
          <a:lstStyle/>
          <a:p>
            <a:r>
              <a:rPr lang="en-IN" dirty="0"/>
              <a:t>(Entropy or information for N binding sites)</a:t>
            </a:r>
          </a:p>
        </p:txBody>
      </p:sp>
    </p:spTree>
    <p:extLst>
      <p:ext uri="{BB962C8B-B14F-4D97-AF65-F5344CB8AC3E}">
        <p14:creationId xmlns:p14="http://schemas.microsoft.com/office/powerpoint/2010/main" val="259320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F8D71-6820-4F89-9D5B-6CF0DF91344A}"/>
              </a:ext>
            </a:extLst>
          </p:cNvPr>
          <p:cNvSpPr/>
          <p:nvPr/>
        </p:nvSpPr>
        <p:spPr>
          <a:xfrm>
            <a:off x="3468400" y="0"/>
            <a:ext cx="4864600" cy="646331"/>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Microstates and Entropy</a:t>
            </a:r>
          </a:p>
        </p:txBody>
      </p:sp>
      <p:pic>
        <p:nvPicPr>
          <p:cNvPr id="7" name="Picture 6">
            <a:extLst>
              <a:ext uri="{FF2B5EF4-FFF2-40B4-BE49-F238E27FC236}">
                <a16:creationId xmlns:a16="http://schemas.microsoft.com/office/drawing/2014/main" id="{0EF69960-2DBA-4E5A-AF39-A06597D99814}"/>
              </a:ext>
            </a:extLst>
          </p:cNvPr>
          <p:cNvPicPr/>
          <p:nvPr/>
        </p:nvPicPr>
        <p:blipFill rotWithShape="1">
          <a:blip r:embed="rId2"/>
          <a:srcRect l="5116" r="3851"/>
          <a:stretch/>
        </p:blipFill>
        <p:spPr>
          <a:xfrm>
            <a:off x="3528515" y="561187"/>
            <a:ext cx="4876051" cy="3080096"/>
          </a:xfrm>
          <a:prstGeom prst="rect">
            <a:avLst/>
          </a:prstGeom>
        </p:spPr>
      </p:pic>
      <p:sp>
        <p:nvSpPr>
          <p:cNvPr id="6" name="TextBox 5">
            <a:extLst>
              <a:ext uri="{FF2B5EF4-FFF2-40B4-BE49-F238E27FC236}">
                <a16:creationId xmlns:a16="http://schemas.microsoft.com/office/drawing/2014/main" id="{21FF7B52-20AD-4C36-B72D-8E0F5078E471}"/>
              </a:ext>
            </a:extLst>
          </p:cNvPr>
          <p:cNvSpPr txBox="1"/>
          <p:nvPr/>
        </p:nvSpPr>
        <p:spPr>
          <a:xfrm>
            <a:off x="3173776" y="3701808"/>
            <a:ext cx="5675425" cy="307777"/>
          </a:xfrm>
          <a:prstGeom prst="rect">
            <a:avLst/>
          </a:prstGeom>
          <a:noFill/>
        </p:spPr>
        <p:txBody>
          <a:bodyPr wrap="square">
            <a:spAutoFit/>
          </a:bodyPr>
          <a:lstStyle/>
          <a:p>
            <a:pPr algn="ctr"/>
            <a:r>
              <a:rPr lang="en-IN" sz="1400" b="1" i="1" dirty="0">
                <a:effectLst/>
                <a:latin typeface="Times New Roman" panose="02020603050405020304" pitchFamily="18" charset="0"/>
                <a:ea typeface="Calibri" panose="020F0502020204030204" pitchFamily="34" charset="0"/>
              </a:rPr>
              <a:t>Fig </a:t>
            </a:r>
            <a:r>
              <a:rPr lang="en-IN" sz="1400" b="1" i="1" dirty="0">
                <a:latin typeface="Times New Roman" panose="02020603050405020304" pitchFamily="18" charset="0"/>
                <a:ea typeface="Calibri" panose="020F0502020204030204" pitchFamily="34" charset="0"/>
              </a:rPr>
              <a:t>- </a:t>
            </a:r>
            <a:r>
              <a:rPr lang="en-IN" sz="1400" b="1" i="1" dirty="0">
                <a:effectLst/>
                <a:latin typeface="Times New Roman" panose="02020603050405020304" pitchFamily="18" charset="0"/>
                <a:ea typeface="Calibri" panose="020F0502020204030204" pitchFamily="34" charset="0"/>
              </a:rPr>
              <a:t>Possible arrangements of DNA binding proteins on a DNA molecule. </a:t>
            </a:r>
            <a:endParaRPr lang="en-IN" sz="1400" b="1" i="1" dirty="0"/>
          </a:p>
        </p:txBody>
      </p:sp>
      <p:sp>
        <p:nvSpPr>
          <p:cNvPr id="10" name="TextBox 9">
            <a:extLst>
              <a:ext uri="{FF2B5EF4-FFF2-40B4-BE49-F238E27FC236}">
                <a16:creationId xmlns:a16="http://schemas.microsoft.com/office/drawing/2014/main" id="{B06E2C20-003F-4E52-ADD4-DE043B14E4E9}"/>
              </a:ext>
            </a:extLst>
          </p:cNvPr>
          <p:cNvSpPr txBox="1"/>
          <p:nvPr/>
        </p:nvSpPr>
        <p:spPr>
          <a:xfrm>
            <a:off x="367314" y="4142217"/>
            <a:ext cx="5728686" cy="1200329"/>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rPr>
              <a:t>Number of microstates (W) </a:t>
            </a:r>
            <a:r>
              <a:rPr lang="en-IN" dirty="0">
                <a:latin typeface="Times New Roman" panose="02020603050405020304" pitchFamily="18" charset="0"/>
                <a:ea typeface="Calibri" panose="020F0502020204030204" pitchFamily="34" charset="0"/>
              </a:rPr>
              <a:t>are </a:t>
            </a:r>
            <a:r>
              <a:rPr lang="en-IN" sz="1800" dirty="0">
                <a:effectLst/>
                <a:latin typeface="Times New Roman" panose="02020603050405020304" pitchFamily="18" charset="0"/>
                <a:ea typeface="Calibri" panose="020F0502020204030204" pitchFamily="34" charset="0"/>
              </a:rPr>
              <a:t>the total number of ways of arranging n no. of indistinguishable objects (DNA binding proteins) in </a:t>
            </a:r>
            <a:r>
              <a:rPr lang="en-IN" dirty="0">
                <a:latin typeface="Times New Roman" panose="02020603050405020304" pitchFamily="18" charset="0"/>
                <a:ea typeface="Calibri" panose="020F0502020204030204" pitchFamily="34" charset="0"/>
              </a:rPr>
              <a:t>N</a:t>
            </a:r>
            <a:r>
              <a:rPr lang="en-IN" sz="1800" dirty="0">
                <a:effectLst/>
                <a:latin typeface="Times New Roman" panose="02020603050405020304" pitchFamily="18" charset="0"/>
                <a:ea typeface="RMTMI"/>
              </a:rPr>
              <a:t> </a:t>
            </a:r>
            <a:r>
              <a:rPr lang="en-IN" sz="1800" dirty="0">
                <a:effectLst/>
                <a:latin typeface="Times New Roman" panose="02020603050405020304" pitchFamily="18" charset="0"/>
                <a:ea typeface="Calibri" panose="020F0502020204030204" pitchFamily="34" charset="0"/>
              </a:rPr>
              <a:t>boxes (protein binding site on DNA) without allowing any box to have more than one object. </a:t>
            </a:r>
            <a:endParaRPr lang="en-IN"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5223A87-E133-488C-84C4-6DF5AB3A2D23}"/>
                  </a:ext>
                </a:extLst>
              </p:cNvPr>
              <p:cNvSpPr txBox="1"/>
              <p:nvPr/>
            </p:nvSpPr>
            <p:spPr>
              <a:xfrm>
                <a:off x="1741879" y="5545672"/>
                <a:ext cx="2186857" cy="66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𝑊</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𝑁</m:t>
                          </m:r>
                          <m:r>
                            <a:rPr lang="en-IN">
                              <a:latin typeface="Cambria Math" panose="02040503050406030204" pitchFamily="18" charset="0"/>
                            </a:rPr>
                            <m:t>!</m:t>
                          </m:r>
                        </m:num>
                        <m:den>
                          <m:d>
                            <m:dPr>
                              <m:endChr m:val=""/>
                              <m:ctrlPr>
                                <a:rPr lang="en-IN" i="1">
                                  <a:latin typeface="Cambria Math" panose="02040503050406030204" pitchFamily="18" charset="0"/>
                                </a:rPr>
                              </m:ctrlPr>
                            </m:dPr>
                            <m:e>
                              <m:r>
                                <a:rPr lang="en-IN" i="1">
                                  <a:latin typeface="Cambria Math" panose="02040503050406030204" pitchFamily="18" charset="0"/>
                                </a:rPr>
                                <m:t>𝑁</m:t>
                              </m:r>
                              <m:r>
                                <a:rPr lang="en-IN">
                                  <a:latin typeface="Cambria Math" panose="02040503050406030204" pitchFamily="18" charset="0"/>
                                </a:rPr>
                                <m:t>−</m:t>
                              </m:r>
                              <m:r>
                                <a:rPr lang="en-IN" i="1">
                                  <a:latin typeface="Cambria Math" panose="02040503050406030204" pitchFamily="18" charset="0"/>
                                </a:rPr>
                                <m:t>𝑛</m:t>
                              </m:r>
                              <m:r>
                                <a:rPr lang="en-IN">
                                  <a:latin typeface="Cambria Math" panose="02040503050406030204" pitchFamily="18" charset="0"/>
                                </a:rPr>
                                <m:t>)!</m:t>
                              </m:r>
                              <m:r>
                                <a:rPr lang="en-IN" i="1">
                                  <a:latin typeface="Cambria Math" panose="02040503050406030204" pitchFamily="18" charset="0"/>
                                </a:rPr>
                                <m:t>𝑛</m:t>
                              </m:r>
                              <m:r>
                                <a:rPr lang="en-IN">
                                  <a:latin typeface="Cambria Math" panose="02040503050406030204" pitchFamily="18" charset="0"/>
                                </a:rPr>
                                <m:t>!</m:t>
                              </m:r>
                            </m:e>
                          </m:d>
                        </m:den>
                      </m:f>
                    </m:oMath>
                  </m:oMathPara>
                </a14:m>
                <a:endParaRPr lang="en-IN" dirty="0"/>
              </a:p>
            </p:txBody>
          </p:sp>
        </mc:Choice>
        <mc:Fallback xmlns="">
          <p:sp>
            <p:nvSpPr>
              <p:cNvPr id="12" name="TextBox 11">
                <a:extLst>
                  <a:ext uri="{FF2B5EF4-FFF2-40B4-BE49-F238E27FC236}">
                    <a16:creationId xmlns:a16="http://schemas.microsoft.com/office/drawing/2014/main" id="{C5223A87-E133-488C-84C4-6DF5AB3A2D23}"/>
                  </a:ext>
                </a:extLst>
              </p:cNvPr>
              <p:cNvSpPr txBox="1">
                <a:spLocks noRot="1" noChangeAspect="1" noMove="1" noResize="1" noEditPoints="1" noAdjustHandles="1" noChangeArrowheads="1" noChangeShapeType="1" noTextEdit="1"/>
              </p:cNvSpPr>
              <p:nvPr/>
            </p:nvSpPr>
            <p:spPr>
              <a:xfrm>
                <a:off x="1741879" y="5545672"/>
                <a:ext cx="2186857" cy="660052"/>
              </a:xfrm>
              <a:prstGeom prst="rect">
                <a:avLst/>
              </a:prstGeom>
              <a:blipFill>
                <a:blip r:embed="rId4"/>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C6C6852-6296-47F7-B5DC-63BC54766BA4}"/>
              </a:ext>
            </a:extLst>
          </p:cNvPr>
          <p:cNvSpPr txBox="1"/>
          <p:nvPr/>
        </p:nvSpPr>
        <p:spPr>
          <a:xfrm>
            <a:off x="6524108" y="4151061"/>
            <a:ext cx="5026358" cy="646331"/>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Entropy provides a measure of the total number of microstates of a system, given by:</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BFE01-57EE-448A-8046-7E37CD17439C}"/>
                  </a:ext>
                </a:extLst>
              </p:cNvPr>
              <p:cNvSpPr txBox="1"/>
              <p:nvPr/>
            </p:nvSpPr>
            <p:spPr>
              <a:xfrm>
                <a:off x="7779056" y="4777379"/>
                <a:ext cx="14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𝐾</m:t>
                          </m:r>
                        </m:e>
                        <m:sub>
                          <m:r>
                            <a:rPr lang="en-IN" i="1">
                              <a:latin typeface="Cambria Math" panose="02040503050406030204" pitchFamily="18" charset="0"/>
                            </a:rPr>
                            <m:t>𝐵</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r>
                            <a:rPr lang="en-IN" i="1">
                              <a:latin typeface="Cambria Math" panose="02040503050406030204" pitchFamily="18" charset="0"/>
                            </a:rPr>
                            <m:t>𝑊</m:t>
                          </m:r>
                        </m:e>
                      </m:func>
                    </m:oMath>
                  </m:oMathPara>
                </a14:m>
                <a:endParaRPr lang="en-IN" dirty="0"/>
              </a:p>
            </p:txBody>
          </p:sp>
        </mc:Choice>
        <mc:Fallback xmlns="">
          <p:sp>
            <p:nvSpPr>
              <p:cNvPr id="16" name="TextBox 15">
                <a:extLst>
                  <a:ext uri="{FF2B5EF4-FFF2-40B4-BE49-F238E27FC236}">
                    <a16:creationId xmlns:a16="http://schemas.microsoft.com/office/drawing/2014/main" id="{00BBFE01-57EE-448A-8046-7E37CD17439C}"/>
                  </a:ext>
                </a:extLst>
              </p:cNvPr>
              <p:cNvSpPr txBox="1">
                <a:spLocks noRot="1" noChangeAspect="1" noMove="1" noResize="1" noEditPoints="1" noAdjustHandles="1" noChangeArrowheads="1" noChangeShapeType="1" noTextEdit="1"/>
              </p:cNvSpPr>
              <p:nvPr/>
            </p:nvSpPr>
            <p:spPr>
              <a:xfrm>
                <a:off x="7779056" y="4777379"/>
                <a:ext cx="1489229"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4D646C-7B64-4ACE-81C8-50D5DD999747}"/>
                  </a:ext>
                </a:extLst>
              </p:cNvPr>
              <p:cNvSpPr txBox="1"/>
              <p:nvPr/>
            </p:nvSpPr>
            <p:spPr>
              <a:xfrm>
                <a:off x="5635102" y="5215950"/>
                <a:ext cx="6094520" cy="66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𝑘</m:t>
                          </m:r>
                        </m:e>
                        <m:sub>
                          <m:r>
                            <a:rPr lang="en-IN" i="1">
                              <a:latin typeface="Cambria Math" panose="02040503050406030204" pitchFamily="18" charset="0"/>
                            </a:rPr>
                            <m:t>𝐵</m:t>
                          </m:r>
                        </m:sub>
                      </m:sSub>
                      <m:r>
                        <m:rPr>
                          <m:sty m:val="p"/>
                        </m:rPr>
                        <a:rPr lang="en-IN" i="0">
                          <a:latin typeface="Cambria Math" panose="02040503050406030204" pitchFamily="18" charset="0"/>
                        </a:rPr>
                        <m:t>ln</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𝑁</m:t>
                          </m:r>
                          <m:r>
                            <a:rPr lang="en-IN" i="0">
                              <a:latin typeface="Cambria Math" panose="02040503050406030204" pitchFamily="18" charset="0"/>
                            </a:rPr>
                            <m:t>!</m:t>
                          </m:r>
                        </m:num>
                        <m:den>
                          <m:d>
                            <m:dPr>
                              <m:endChr m:val=""/>
                              <m:ctrlPr>
                                <a:rPr lang="en-IN" i="1">
                                  <a:latin typeface="Cambria Math" panose="02040503050406030204" pitchFamily="18" charset="0"/>
                                </a:rPr>
                              </m:ctrlPr>
                            </m:dPr>
                            <m:e>
                              <m:r>
                                <a:rPr lang="en-IN" i="1">
                                  <a:latin typeface="Cambria Math" panose="02040503050406030204" pitchFamily="18" charset="0"/>
                                </a:rPr>
                                <m:t>𝑁</m:t>
                              </m:r>
                              <m:r>
                                <a:rPr lang="en-IN" i="0">
                                  <a:latin typeface="Cambria Math" panose="02040503050406030204" pitchFamily="18" charset="0"/>
                                </a:rPr>
                                <m:t>−</m:t>
                              </m:r>
                              <m:r>
                                <a:rPr lang="en-IN" i="1">
                                  <a:latin typeface="Cambria Math" panose="02040503050406030204" pitchFamily="18" charset="0"/>
                                </a:rPr>
                                <m:t>𝑛</m:t>
                              </m:r>
                              <m:r>
                                <a:rPr lang="en-IN" i="0">
                                  <a:latin typeface="Cambria Math" panose="02040503050406030204" pitchFamily="18" charset="0"/>
                                </a:rPr>
                                <m:t>)!</m:t>
                              </m:r>
                              <m:r>
                                <a:rPr lang="en-IN" i="1">
                                  <a:latin typeface="Cambria Math" panose="02040503050406030204" pitchFamily="18" charset="0"/>
                                </a:rPr>
                                <m:t>𝑛</m:t>
                              </m:r>
                              <m:r>
                                <a:rPr lang="en-IN" i="0">
                                  <a:latin typeface="Cambria Math" panose="02040503050406030204" pitchFamily="18" charset="0"/>
                                </a:rPr>
                                <m:t>!</m:t>
                              </m:r>
                            </m:e>
                          </m:d>
                        </m:den>
                      </m:f>
                    </m:oMath>
                  </m:oMathPara>
                </a14:m>
                <a:endParaRPr lang="en-IN" dirty="0"/>
              </a:p>
            </p:txBody>
          </p:sp>
        </mc:Choice>
        <mc:Fallback xmlns="">
          <p:sp>
            <p:nvSpPr>
              <p:cNvPr id="18" name="TextBox 17">
                <a:extLst>
                  <a:ext uri="{FF2B5EF4-FFF2-40B4-BE49-F238E27FC236}">
                    <a16:creationId xmlns:a16="http://schemas.microsoft.com/office/drawing/2014/main" id="{954D646C-7B64-4ACE-81C8-50D5DD999747}"/>
                  </a:ext>
                </a:extLst>
              </p:cNvPr>
              <p:cNvSpPr txBox="1">
                <a:spLocks noRot="1" noChangeAspect="1" noMove="1" noResize="1" noEditPoints="1" noAdjustHandles="1" noChangeArrowheads="1" noChangeShapeType="1" noTextEdit="1"/>
              </p:cNvSpPr>
              <p:nvPr/>
            </p:nvSpPr>
            <p:spPr>
              <a:xfrm>
                <a:off x="5635102" y="5215950"/>
                <a:ext cx="6094520" cy="660052"/>
              </a:xfrm>
              <a:prstGeom prst="rect">
                <a:avLst/>
              </a:prstGeom>
              <a:blipFill>
                <a:blip r:embed="rId6"/>
                <a:stretch>
                  <a:fillRect/>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F1C85609-840A-4141-BA14-2E88D22F42D1}"/>
              </a:ext>
            </a:extLst>
          </p:cNvPr>
          <p:cNvSpPr txBox="1"/>
          <p:nvPr/>
        </p:nvSpPr>
        <p:spPr>
          <a:xfrm>
            <a:off x="6196850" y="5913354"/>
            <a:ext cx="5397623" cy="369332"/>
          </a:xfrm>
          <a:prstGeom prst="rect">
            <a:avLst/>
          </a:prstGeom>
          <a:noFill/>
        </p:spPr>
        <p:txBody>
          <a:bodyPr wrap="square" rtlCol="0">
            <a:spAutoFit/>
          </a:bodyPr>
          <a:lstStyle/>
          <a:p>
            <a:r>
              <a:rPr lang="en-IN" dirty="0"/>
              <a:t>*Entropy will be highest when the C (ratio of n/N) is 0.5</a:t>
            </a:r>
          </a:p>
        </p:txBody>
      </p:sp>
      <p:sp>
        <p:nvSpPr>
          <p:cNvPr id="15" name="TextBox 14">
            <a:extLst>
              <a:ext uri="{FF2B5EF4-FFF2-40B4-BE49-F238E27FC236}">
                <a16:creationId xmlns:a16="http://schemas.microsoft.com/office/drawing/2014/main" id="{2CEE185E-BB31-4D8C-B8B2-8C664555F072}"/>
              </a:ext>
            </a:extLst>
          </p:cNvPr>
          <p:cNvSpPr txBox="1"/>
          <p:nvPr/>
        </p:nvSpPr>
        <p:spPr>
          <a:xfrm>
            <a:off x="3689978" y="6471557"/>
            <a:ext cx="4643022"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a:t>
            </a:r>
            <a:r>
              <a:rPr lang="en-US" sz="1400" b="1" i="1" dirty="0">
                <a:effectLst/>
                <a:latin typeface="Times New Roman" panose="02020603050405020304" pitchFamily="18" charset="0"/>
                <a:ea typeface="Times New Roman" panose="02020603050405020304" pitchFamily="18" charset="0"/>
              </a:rPr>
              <a:t>Phillips, R. (2010) Physical biology of the cell (chapter 5)</a:t>
            </a:r>
            <a:endParaRPr lang="en-IN" sz="1400" b="1" i="1" dirty="0"/>
          </a:p>
        </p:txBody>
      </p:sp>
    </p:spTree>
    <p:extLst>
      <p:ext uri="{BB962C8B-B14F-4D97-AF65-F5344CB8AC3E}">
        <p14:creationId xmlns:p14="http://schemas.microsoft.com/office/powerpoint/2010/main" val="9338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8F10C-A73F-4FDE-ACB3-07D90E5EC3C3}"/>
              </a:ext>
            </a:extLst>
          </p:cNvPr>
          <p:cNvSpPr/>
          <p:nvPr/>
        </p:nvSpPr>
        <p:spPr>
          <a:xfrm>
            <a:off x="745724" y="142600"/>
            <a:ext cx="9907480" cy="1754326"/>
          </a:xfrm>
          <a:prstGeom prst="rect">
            <a:avLst/>
          </a:prstGeom>
          <a:noFill/>
        </p:spPr>
        <p:txBody>
          <a:bodyPr wrap="square" lIns="91440" tIns="45720" rIns="91440" bIns="45720">
            <a:spAutoFit/>
          </a:bodyPr>
          <a:lstStyle/>
          <a:p>
            <a:pPr algn="ctr"/>
            <a:r>
              <a:rPr lang="en-US" sz="36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Preliminary result (Phase 1); Information for n nucleosome positioned along the DNA </a:t>
            </a:r>
            <a:endParaRPr lang="en-IN" sz="36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endParaRPr lang="en-IN"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851AF1-1FFD-41D3-8F29-D5126E4CF62F}"/>
                  </a:ext>
                </a:extLst>
              </p:cNvPr>
              <p:cNvSpPr txBox="1"/>
              <p:nvPr/>
            </p:nvSpPr>
            <p:spPr>
              <a:xfrm>
                <a:off x="4705164" y="2451008"/>
                <a:ext cx="2831977"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𝑾</m:t>
                      </m:r>
                      <m:r>
                        <a:rPr lang="en-IN" sz="2800" b="0" i="0">
                          <a:latin typeface="Cambria Math" panose="02040503050406030204" pitchFamily="18" charset="0"/>
                        </a:rPr>
                        <m:t>=</m:t>
                      </m:r>
                      <m:f>
                        <m:fPr>
                          <m:ctrlPr>
                            <a:rPr lang="en-IN" sz="2800" b="0" i="1">
                              <a:solidFill>
                                <a:srgbClr val="836967"/>
                              </a:solidFill>
                              <a:latin typeface="Cambria Math" panose="02040503050406030204" pitchFamily="18" charset="0"/>
                            </a:rPr>
                          </m:ctrlPr>
                        </m:fPr>
                        <m:num>
                          <m:sSup>
                            <m:sSupPr>
                              <m:ctrlPr>
                                <a:rPr lang="en-IN" sz="2800" b="0" i="1">
                                  <a:solidFill>
                                    <a:srgbClr val="836967"/>
                                  </a:solidFill>
                                  <a:latin typeface="Cambria Math" panose="02040503050406030204" pitchFamily="18" charset="0"/>
                                </a:rPr>
                              </m:ctrlPr>
                            </m:sSupPr>
                            <m:e>
                              <m:d>
                                <m:dPr>
                                  <m:ctrlPr>
                                    <a:rPr lang="en-IN" sz="2800" b="0" i="1">
                                      <a:latin typeface="Cambria Math" panose="02040503050406030204" pitchFamily="18" charset="0"/>
                                    </a:rPr>
                                  </m:ctrlPr>
                                </m:dPr>
                                <m:e>
                                  <m:r>
                                    <a:rPr lang="en-IN" sz="2800" b="1" i="1">
                                      <a:latin typeface="Cambria Math" panose="02040503050406030204" pitchFamily="18" charset="0"/>
                                    </a:rPr>
                                    <m:t>𝒍</m:t>
                                  </m:r>
                                  <m:r>
                                    <a:rPr lang="en-IN" sz="2800" b="0"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0" i="0">
                              <a:latin typeface="Cambria Math" panose="02040503050406030204" pitchFamily="18" charset="0"/>
                            </a:rPr>
                            <m:t>!</m:t>
                          </m:r>
                        </m:den>
                      </m:f>
                    </m:oMath>
                  </m:oMathPara>
                </a14:m>
                <a:endParaRPr lang="en-IN" sz="2800" dirty="0"/>
              </a:p>
            </p:txBody>
          </p:sp>
        </mc:Choice>
        <mc:Fallback xmlns="">
          <p:sp>
            <p:nvSpPr>
              <p:cNvPr id="9" name="TextBox 8">
                <a:extLst>
                  <a:ext uri="{FF2B5EF4-FFF2-40B4-BE49-F238E27FC236}">
                    <a16:creationId xmlns:a16="http://schemas.microsoft.com/office/drawing/2014/main" id="{56851AF1-1FFD-41D3-8F29-D5126E4CF62F}"/>
                  </a:ext>
                </a:extLst>
              </p:cNvPr>
              <p:cNvSpPr txBox="1">
                <a:spLocks noRot="1" noChangeAspect="1" noMove="1" noResize="1" noEditPoints="1" noAdjustHandles="1" noChangeArrowheads="1" noChangeShapeType="1" noTextEdit="1"/>
              </p:cNvSpPr>
              <p:nvPr/>
            </p:nvSpPr>
            <p:spPr>
              <a:xfrm>
                <a:off x="4705164" y="2451008"/>
                <a:ext cx="2831977" cy="92852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7FD39A-141C-4BE4-A6AD-D69122499E6F}"/>
                  </a:ext>
                </a:extLst>
              </p:cNvPr>
              <p:cNvSpPr txBox="1"/>
              <p:nvPr/>
            </p:nvSpPr>
            <p:spPr>
              <a:xfrm>
                <a:off x="3156012" y="4430299"/>
                <a:ext cx="6178858"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r>
                        <a:rPr lang="en-IN" sz="2800" b="1" i="0">
                          <a:latin typeface="Cambria Math" panose="02040503050406030204" pitchFamily="18" charset="0"/>
                        </a:rPr>
                        <m:t>𝐥𝐧</m:t>
                      </m:r>
                      <m:f>
                        <m:fPr>
                          <m:ctrlPr>
                            <a:rPr lang="en-IN" sz="2800" b="1" i="1">
                              <a:solidFill>
                                <a:srgbClr val="836967"/>
                              </a:solidFill>
                              <a:latin typeface="Cambria Math" panose="02040503050406030204" pitchFamily="18" charset="0"/>
                            </a:rPr>
                          </m:ctrlPr>
                        </m:fPr>
                        <m:num>
                          <m:sSup>
                            <m:sSupPr>
                              <m:ctrlPr>
                                <a:rPr lang="en-IN" sz="2800" b="1" i="1">
                                  <a:solidFill>
                                    <a:srgbClr val="836967"/>
                                  </a:solidFill>
                                  <a:latin typeface="Cambria Math" panose="02040503050406030204" pitchFamily="18" charset="0"/>
                                </a:rPr>
                              </m:ctrlPr>
                            </m:sSupPr>
                            <m:e>
                              <m:d>
                                <m:dPr>
                                  <m:ctrlPr>
                                    <a:rPr lang="en-IN" sz="2800" b="1" i="1">
                                      <a:latin typeface="Cambria Math" panose="02040503050406030204" pitchFamily="18" charset="0"/>
                                    </a:rPr>
                                  </m:ctrlPr>
                                </m:dPr>
                                <m:e>
                                  <m:r>
                                    <a:rPr lang="en-IN" sz="2800" b="1" i="1">
                                      <a:latin typeface="Cambria Math" panose="02040503050406030204" pitchFamily="18" charset="0"/>
                                    </a:rPr>
                                    <m:t>𝒍</m:t>
                                  </m:r>
                                  <m:r>
                                    <a:rPr lang="en-IN" sz="2800" b="1"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1" i="0">
                              <a:latin typeface="Cambria Math" panose="02040503050406030204" pitchFamily="18" charset="0"/>
                            </a:rPr>
                            <m:t>!</m:t>
                          </m:r>
                        </m:den>
                      </m:f>
                    </m:oMath>
                  </m:oMathPara>
                </a14:m>
                <a:endParaRPr lang="en-IN" sz="2800" b="1" dirty="0"/>
              </a:p>
            </p:txBody>
          </p:sp>
        </mc:Choice>
        <mc:Fallback xmlns="">
          <p:sp>
            <p:nvSpPr>
              <p:cNvPr id="11" name="TextBox 10">
                <a:extLst>
                  <a:ext uri="{FF2B5EF4-FFF2-40B4-BE49-F238E27FC236}">
                    <a16:creationId xmlns:a16="http://schemas.microsoft.com/office/drawing/2014/main" id="{107FD39A-141C-4BE4-A6AD-D69122499E6F}"/>
                  </a:ext>
                </a:extLst>
              </p:cNvPr>
              <p:cNvSpPr txBox="1">
                <a:spLocks noRot="1" noChangeAspect="1" noMove="1" noResize="1" noEditPoints="1" noAdjustHandles="1" noChangeArrowheads="1" noChangeShapeType="1" noTextEdit="1"/>
              </p:cNvSpPr>
              <p:nvPr/>
            </p:nvSpPr>
            <p:spPr>
              <a:xfrm>
                <a:off x="3156012" y="4430299"/>
                <a:ext cx="6178858" cy="92852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8F16E-8A56-4BC2-82B8-852B53C15609}"/>
                  </a:ext>
                </a:extLst>
              </p:cNvPr>
              <p:cNvSpPr txBox="1"/>
              <p:nvPr/>
            </p:nvSpPr>
            <p:spPr>
              <a:xfrm>
                <a:off x="3006571" y="3616848"/>
                <a:ext cx="617885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func>
                        <m:funcPr>
                          <m:ctrlPr>
                            <a:rPr lang="en-IN" sz="2800" b="1" i="1">
                              <a:latin typeface="Cambria Math" panose="02040503050406030204" pitchFamily="18" charset="0"/>
                            </a:rPr>
                          </m:ctrlPr>
                        </m:funcPr>
                        <m:fName>
                          <m:r>
                            <a:rPr lang="en-IN" sz="2800" b="1" i="0">
                              <a:latin typeface="Cambria Math" panose="02040503050406030204" pitchFamily="18" charset="0"/>
                            </a:rPr>
                            <m:t>𝐥𝐧</m:t>
                          </m:r>
                        </m:fName>
                        <m:e>
                          <m:r>
                            <a:rPr lang="en-IN" sz="2800" b="1" i="1">
                              <a:latin typeface="Cambria Math" panose="02040503050406030204" pitchFamily="18" charset="0"/>
                            </a:rPr>
                            <m:t>𝑾</m:t>
                          </m:r>
                        </m:e>
                      </m:func>
                    </m:oMath>
                  </m:oMathPara>
                </a14:m>
                <a:endParaRPr lang="en-IN" sz="2800" b="1" dirty="0"/>
              </a:p>
            </p:txBody>
          </p:sp>
        </mc:Choice>
        <mc:Fallback xmlns="">
          <p:sp>
            <p:nvSpPr>
              <p:cNvPr id="13" name="TextBox 12">
                <a:extLst>
                  <a:ext uri="{FF2B5EF4-FFF2-40B4-BE49-F238E27FC236}">
                    <a16:creationId xmlns:a16="http://schemas.microsoft.com/office/drawing/2014/main" id="{22D8F16E-8A56-4BC2-82B8-852B53C15609}"/>
                  </a:ext>
                </a:extLst>
              </p:cNvPr>
              <p:cNvSpPr txBox="1">
                <a:spLocks noRot="1" noChangeAspect="1" noMove="1" noResize="1" noEditPoints="1" noAdjustHandles="1" noChangeArrowheads="1" noChangeShapeType="1" noTextEdit="1"/>
              </p:cNvSpPr>
              <p:nvPr/>
            </p:nvSpPr>
            <p:spPr>
              <a:xfrm>
                <a:off x="3006571" y="3616848"/>
                <a:ext cx="6178858" cy="523220"/>
              </a:xfrm>
              <a:prstGeom prst="rect">
                <a:avLst/>
              </a:prstGeom>
              <a:blipFill>
                <a:blip r:embed="rId4"/>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86BF92E8-8365-45F2-9B3C-3AB9D0E196C2}"/>
              </a:ext>
            </a:extLst>
          </p:cNvPr>
          <p:cNvSpPr txBox="1"/>
          <p:nvPr/>
        </p:nvSpPr>
        <p:spPr>
          <a:xfrm>
            <a:off x="674703" y="1237448"/>
            <a:ext cx="10981678" cy="923330"/>
          </a:xfrm>
          <a:prstGeom prst="rect">
            <a:avLst/>
          </a:prstGeom>
          <a:noFill/>
        </p:spPr>
        <p:txBody>
          <a:bodyPr wrap="square" rtlCol="0">
            <a:spAutoFit/>
          </a:bodyPr>
          <a:lstStyle/>
          <a:p>
            <a:pPr algn="just"/>
            <a:r>
              <a:rPr lang="en-IN" dirty="0"/>
              <a:t>Consider n nucleosomes of length </a:t>
            </a:r>
            <a:r>
              <a:rPr lang="el-GR" dirty="0"/>
              <a:t>σ</a:t>
            </a:r>
            <a:r>
              <a:rPr lang="en-IN" dirty="0"/>
              <a:t> are placed on DNA segment of length l, W represents the number of microstates which gives the total number of possible arrangements of n nucleosomes on the DNA, S represents the Entropy which is equivalent to the information and will be used to quantify the energy of this system.</a:t>
            </a:r>
          </a:p>
        </p:txBody>
      </p:sp>
      <p:sp>
        <p:nvSpPr>
          <p:cNvPr id="16" name="TextBox 15">
            <a:extLst>
              <a:ext uri="{FF2B5EF4-FFF2-40B4-BE49-F238E27FC236}">
                <a16:creationId xmlns:a16="http://schemas.microsoft.com/office/drawing/2014/main" id="{FB9C76F6-CC35-4511-8869-35398CD07031}"/>
              </a:ext>
            </a:extLst>
          </p:cNvPr>
          <p:cNvSpPr txBox="1"/>
          <p:nvPr/>
        </p:nvSpPr>
        <p:spPr>
          <a:xfrm>
            <a:off x="674703" y="5473198"/>
            <a:ext cx="11141476" cy="923330"/>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On applying the above equation, we found Entropy (i.e. information) for 600 bp DNA sequence on which 3 nucleosomes of length 146 bp are placed, to be 13.47 </a:t>
            </a:r>
            <a:r>
              <a:rPr lang="en-IN" dirty="0">
                <a:latin typeface="Times New Roman" panose="02020603050405020304" pitchFamily="18" charset="0"/>
                <a:ea typeface="Times New Roman" panose="02020603050405020304" pitchFamily="18" charset="0"/>
              </a:rPr>
              <a:t>natural units</a:t>
            </a:r>
            <a:r>
              <a:rPr lang="en-IN" sz="1800" dirty="0">
                <a:effectLst/>
                <a:latin typeface="Times New Roman" panose="02020603050405020304" pitchFamily="18" charset="0"/>
                <a:ea typeface="Times New Roman" panose="02020603050405020304" pitchFamily="18" charset="0"/>
              </a:rPr>
              <a:t> which shows that 13.47 </a:t>
            </a:r>
            <a:r>
              <a:rPr lang="en-IN" dirty="0">
                <a:latin typeface="Times New Roman" panose="02020603050405020304" pitchFamily="18" charset="0"/>
                <a:ea typeface="Times New Roman" panose="02020603050405020304" pitchFamily="18" charset="0"/>
              </a:rPr>
              <a:t>natural units</a:t>
            </a:r>
            <a:r>
              <a:rPr lang="en-IN" sz="1800" dirty="0">
                <a:effectLst/>
                <a:latin typeface="Times New Roman" panose="02020603050405020304" pitchFamily="18" charset="0"/>
                <a:ea typeface="Times New Roman" panose="02020603050405020304" pitchFamily="18" charset="0"/>
              </a:rPr>
              <a:t> of information will be added to the system if 3 nucleosomes are placed on the DNA.</a:t>
            </a:r>
          </a:p>
        </p:txBody>
      </p:sp>
    </p:spTree>
    <p:extLst>
      <p:ext uri="{BB962C8B-B14F-4D97-AF65-F5344CB8AC3E}">
        <p14:creationId xmlns:p14="http://schemas.microsoft.com/office/powerpoint/2010/main" val="3989828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DDBE4-DB6C-4D4F-9B48-950BBF5A8268}"/>
              </a:ext>
            </a:extLst>
          </p:cNvPr>
          <p:cNvSpPr txBox="1"/>
          <p:nvPr/>
        </p:nvSpPr>
        <p:spPr>
          <a:xfrm>
            <a:off x="318794" y="305186"/>
            <a:ext cx="10787171" cy="707886"/>
          </a:xfrm>
          <a:prstGeom prst="rect">
            <a:avLst/>
          </a:prstGeom>
          <a:solidFill>
            <a:srgbClr val="FFCCFF"/>
          </a:solidFill>
          <a:ln>
            <a:solidFill>
              <a:srgbClr val="CC3300"/>
            </a:solidFill>
          </a:ln>
        </p:spPr>
        <p:txBody>
          <a:bodyPr wrap="square" rtlCol="0">
            <a:spAutoFit/>
          </a:bodyPr>
          <a:lstStyle/>
          <a:p>
            <a:pPr algn="just"/>
            <a:r>
              <a:rPr lang="en-IN" sz="2000" b="1" dirty="0"/>
              <a:t>Preliminary result: we Defined a function for calculating the entropy of 600 bp DNA sequence for placement of different number of nucleosomes, each of length 146 bp.</a:t>
            </a:r>
          </a:p>
        </p:txBody>
      </p:sp>
      <p:pic>
        <p:nvPicPr>
          <p:cNvPr id="3" name="Picture 2">
            <a:extLst>
              <a:ext uri="{FF2B5EF4-FFF2-40B4-BE49-F238E27FC236}">
                <a16:creationId xmlns:a16="http://schemas.microsoft.com/office/drawing/2014/main" id="{43B05E12-FB3A-42E8-86B3-F652643EDD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23841" y="1931926"/>
            <a:ext cx="4682124" cy="3547924"/>
          </a:xfrm>
          <a:prstGeom prst="rect">
            <a:avLst/>
          </a:prstGeom>
          <a:noFill/>
          <a:ln>
            <a:noFill/>
          </a:ln>
        </p:spPr>
      </p:pic>
      <p:sp>
        <p:nvSpPr>
          <p:cNvPr id="4" name="TextBox 3">
            <a:extLst>
              <a:ext uri="{FF2B5EF4-FFF2-40B4-BE49-F238E27FC236}">
                <a16:creationId xmlns:a16="http://schemas.microsoft.com/office/drawing/2014/main" id="{6AFC271D-F37B-483A-8216-233A32932C54}"/>
              </a:ext>
            </a:extLst>
          </p:cNvPr>
          <p:cNvSpPr txBox="1"/>
          <p:nvPr/>
        </p:nvSpPr>
        <p:spPr>
          <a:xfrm>
            <a:off x="1086035" y="2761260"/>
            <a:ext cx="4231672" cy="2308324"/>
          </a:xfrm>
          <a:prstGeom prst="rect">
            <a:avLst/>
          </a:prstGeom>
          <a:noFill/>
        </p:spPr>
        <p:txBody>
          <a:bodyPr wrap="square" rtlCol="0">
            <a:spAutoFit/>
          </a:bodyPr>
          <a:lstStyle/>
          <a:p>
            <a:pPr algn="just"/>
            <a:r>
              <a:rPr lang="en-IN" sz="1600" dirty="0"/>
              <a:t>As observed by researchers studying PHO5 promoter, the DNA of around 600 bp was occupied by maximum of 3 nucleosomes, which adds highest amount of information i.e. 13.47 bits of information to this DNA. This information corresponds to the fact that now gene has added information for when to switch ON and when to switch OFF after addition of </a:t>
            </a:r>
          </a:p>
          <a:p>
            <a:pPr algn="just"/>
            <a:r>
              <a:rPr lang="en-IN" sz="1600" dirty="0"/>
              <a:t>3 nucleosomes.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28B07B-81CD-4BAF-9BDA-C183B5714338}"/>
                  </a:ext>
                </a:extLst>
              </p:cNvPr>
              <p:cNvSpPr txBox="1"/>
              <p:nvPr/>
            </p:nvSpPr>
            <p:spPr>
              <a:xfrm>
                <a:off x="5881456" y="5624290"/>
                <a:ext cx="6178858"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r>
                        <a:rPr lang="en-IN" sz="2800" b="1" i="0">
                          <a:latin typeface="Cambria Math" panose="02040503050406030204" pitchFamily="18" charset="0"/>
                        </a:rPr>
                        <m:t>𝐥𝐧</m:t>
                      </m:r>
                      <m:f>
                        <m:fPr>
                          <m:ctrlPr>
                            <a:rPr lang="en-IN" sz="2800" b="1" i="1">
                              <a:solidFill>
                                <a:srgbClr val="836967"/>
                              </a:solidFill>
                              <a:latin typeface="Cambria Math" panose="02040503050406030204" pitchFamily="18" charset="0"/>
                            </a:rPr>
                          </m:ctrlPr>
                        </m:fPr>
                        <m:num>
                          <m:sSup>
                            <m:sSupPr>
                              <m:ctrlPr>
                                <a:rPr lang="en-IN" sz="2800" b="1" i="1">
                                  <a:solidFill>
                                    <a:srgbClr val="836967"/>
                                  </a:solidFill>
                                  <a:latin typeface="Cambria Math" panose="02040503050406030204" pitchFamily="18" charset="0"/>
                                </a:rPr>
                              </m:ctrlPr>
                            </m:sSupPr>
                            <m:e>
                              <m:d>
                                <m:dPr>
                                  <m:ctrlPr>
                                    <a:rPr lang="en-IN" sz="2800" b="1" i="1">
                                      <a:latin typeface="Cambria Math" panose="02040503050406030204" pitchFamily="18" charset="0"/>
                                    </a:rPr>
                                  </m:ctrlPr>
                                </m:dPr>
                                <m:e>
                                  <m:r>
                                    <a:rPr lang="en-IN" sz="2800" b="1" i="1">
                                      <a:latin typeface="Cambria Math" panose="02040503050406030204" pitchFamily="18" charset="0"/>
                                    </a:rPr>
                                    <m:t>𝒍</m:t>
                                  </m:r>
                                  <m:r>
                                    <a:rPr lang="en-IN" sz="2800" b="1"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1" i="0">
                              <a:latin typeface="Cambria Math" panose="02040503050406030204" pitchFamily="18" charset="0"/>
                            </a:rPr>
                            <m:t>!</m:t>
                          </m:r>
                        </m:den>
                      </m:f>
                    </m:oMath>
                  </m:oMathPara>
                </a14:m>
                <a:endParaRPr lang="en-IN" sz="2800" b="1" dirty="0"/>
              </a:p>
            </p:txBody>
          </p:sp>
        </mc:Choice>
        <mc:Fallback xmlns="">
          <p:sp>
            <p:nvSpPr>
              <p:cNvPr id="5" name="TextBox 4">
                <a:extLst>
                  <a:ext uri="{FF2B5EF4-FFF2-40B4-BE49-F238E27FC236}">
                    <a16:creationId xmlns:a16="http://schemas.microsoft.com/office/drawing/2014/main" id="{5928B07B-81CD-4BAF-9BDA-C183B5714338}"/>
                  </a:ext>
                </a:extLst>
              </p:cNvPr>
              <p:cNvSpPr txBox="1">
                <a:spLocks noRot="1" noChangeAspect="1" noMove="1" noResize="1" noEditPoints="1" noAdjustHandles="1" noChangeArrowheads="1" noChangeShapeType="1" noTextEdit="1"/>
              </p:cNvSpPr>
              <p:nvPr/>
            </p:nvSpPr>
            <p:spPr>
              <a:xfrm>
                <a:off x="5881456" y="5624290"/>
                <a:ext cx="6178858" cy="928524"/>
              </a:xfrm>
              <a:prstGeom prst="rect">
                <a:avLst/>
              </a:prstGeom>
              <a:blipFill>
                <a:blip r:embed="rId3"/>
                <a:stretch>
                  <a:fillRect/>
                </a:stretch>
              </a:blipFill>
            </p:spPr>
            <p:txBody>
              <a:bodyPr/>
              <a:lstStyle/>
              <a:p>
                <a:r>
                  <a:rPr lang="en-IN">
                    <a:noFill/>
                  </a:rPr>
                  <a:t> </a:t>
                </a:r>
              </a:p>
            </p:txBody>
          </p:sp>
        </mc:Fallback>
      </mc:AlternateContent>
      <p:sp>
        <p:nvSpPr>
          <p:cNvPr id="6" name="Flowchart: Multidocument 5">
            <a:extLst>
              <a:ext uri="{FF2B5EF4-FFF2-40B4-BE49-F238E27FC236}">
                <a16:creationId xmlns:a16="http://schemas.microsoft.com/office/drawing/2014/main" id="{BD87A431-567F-4F07-B31F-67F5E7DC05EF}"/>
              </a:ext>
            </a:extLst>
          </p:cNvPr>
          <p:cNvSpPr/>
          <p:nvPr/>
        </p:nvSpPr>
        <p:spPr>
          <a:xfrm>
            <a:off x="813787" y="2308628"/>
            <a:ext cx="5282213" cy="2760956"/>
          </a:xfrm>
          <a:prstGeom prst="flowChartMultidocument">
            <a:avLst/>
          </a:prstGeom>
          <a:no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36300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A9560-EA50-4B99-9778-398A1BB1965A}"/>
              </a:ext>
            </a:extLst>
          </p:cNvPr>
          <p:cNvSpPr/>
          <p:nvPr/>
        </p:nvSpPr>
        <p:spPr>
          <a:xfrm>
            <a:off x="150920" y="118185"/>
            <a:ext cx="11691891" cy="830997"/>
          </a:xfrm>
          <a:prstGeom prst="rect">
            <a:avLst/>
          </a:prstGeom>
          <a:noFill/>
          <a:ln>
            <a:solidFill>
              <a:schemeClr val="accent1">
                <a:lumMod val="50000"/>
              </a:schemeClr>
            </a:solidFill>
          </a:ln>
        </p:spPr>
        <p:txBody>
          <a:bodyPr wrap="square" lIns="91440" tIns="45720" rIns="91440" bIns="45720">
            <a:spAutoFit/>
          </a:bodyPr>
          <a:lstStyle/>
          <a:p>
            <a:pPr algn="ctr"/>
            <a:r>
              <a:rPr lang="en-US" sz="4800" b="1" cap="none" spc="0" dirty="0">
                <a:ln w="12700">
                  <a:solidFill>
                    <a:schemeClr val="accent5"/>
                  </a:solidFill>
                  <a:prstDash val="solid"/>
                </a:ln>
                <a:pattFill prst="ltDnDiag">
                  <a:fgClr>
                    <a:schemeClr val="accent5">
                      <a:lumMod val="60000"/>
                      <a:lumOff val="40000"/>
                    </a:schemeClr>
                  </a:fgClr>
                  <a:bgClr>
                    <a:schemeClr val="bg1"/>
                  </a:bgClr>
                </a:pattFill>
                <a:effectLst/>
              </a:rPr>
              <a:t>Understandin</a:t>
            </a:r>
            <a:r>
              <a:rPr lang="en-US" sz="4800" b="1" dirty="0">
                <a:ln w="12700">
                  <a:solidFill>
                    <a:schemeClr val="accent5"/>
                  </a:solidFill>
                  <a:prstDash val="solid"/>
                </a:ln>
                <a:pattFill prst="ltDnDiag">
                  <a:fgClr>
                    <a:schemeClr val="accent5">
                      <a:lumMod val="60000"/>
                      <a:lumOff val="40000"/>
                    </a:schemeClr>
                  </a:fgClr>
                  <a:bgClr>
                    <a:schemeClr val="bg1"/>
                  </a:bgClr>
                </a:pattFill>
              </a:rPr>
              <a:t>g the PHO5 promoter system</a:t>
            </a:r>
            <a:endParaRPr lang="en-US" sz="4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pic>
        <p:nvPicPr>
          <p:cNvPr id="3" name="Picture 2">
            <a:extLst>
              <a:ext uri="{FF2B5EF4-FFF2-40B4-BE49-F238E27FC236}">
                <a16:creationId xmlns:a16="http://schemas.microsoft.com/office/drawing/2014/main" id="{53BD02D6-628C-47D7-9E40-945EF447591D}"/>
              </a:ext>
            </a:extLst>
          </p:cNvPr>
          <p:cNvPicPr>
            <a:picLocks noChangeAspect="1"/>
          </p:cNvPicPr>
          <p:nvPr/>
        </p:nvPicPr>
        <p:blipFill rotWithShape="1">
          <a:blip r:embed="rId2"/>
          <a:srcRect l="4876" r="7399" b="36728"/>
          <a:stretch/>
        </p:blipFill>
        <p:spPr>
          <a:xfrm>
            <a:off x="0" y="1054975"/>
            <a:ext cx="6576498" cy="1110941"/>
          </a:xfrm>
          <a:prstGeom prst="rect">
            <a:avLst/>
          </a:prstGeom>
        </p:spPr>
      </p:pic>
      <p:pic>
        <p:nvPicPr>
          <p:cNvPr id="4" name="Picture 3">
            <a:extLst>
              <a:ext uri="{FF2B5EF4-FFF2-40B4-BE49-F238E27FC236}">
                <a16:creationId xmlns:a16="http://schemas.microsoft.com/office/drawing/2014/main" id="{40A75E49-0721-44B3-85DD-82954EF8B9DF}"/>
              </a:ext>
            </a:extLst>
          </p:cNvPr>
          <p:cNvPicPr/>
          <p:nvPr/>
        </p:nvPicPr>
        <p:blipFill>
          <a:blip r:embed="rId3"/>
          <a:stretch>
            <a:fillRect/>
          </a:stretch>
        </p:blipFill>
        <p:spPr>
          <a:xfrm>
            <a:off x="284637" y="2030114"/>
            <a:ext cx="5241245" cy="1520352"/>
          </a:xfrm>
          <a:prstGeom prst="rect">
            <a:avLst/>
          </a:prstGeom>
        </p:spPr>
      </p:pic>
      <p:sp>
        <p:nvSpPr>
          <p:cNvPr id="5" name="Rectangle 4">
            <a:extLst>
              <a:ext uri="{FF2B5EF4-FFF2-40B4-BE49-F238E27FC236}">
                <a16:creationId xmlns:a16="http://schemas.microsoft.com/office/drawing/2014/main" id="{43F49C13-B7D7-495B-9C34-CDD57A705BBF}"/>
              </a:ext>
            </a:extLst>
          </p:cNvPr>
          <p:cNvSpPr/>
          <p:nvPr/>
        </p:nvSpPr>
        <p:spPr>
          <a:xfrm>
            <a:off x="6881473" y="1727653"/>
            <a:ext cx="3994952" cy="1423984"/>
          </a:xfrm>
          <a:prstGeom prst="rect">
            <a:avLst/>
          </a:prstGeom>
          <a:no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AB651C1-0AE4-42B8-AB76-91A175077FD8}"/>
              </a:ext>
            </a:extLst>
          </p:cNvPr>
          <p:cNvSpPr txBox="1"/>
          <p:nvPr/>
        </p:nvSpPr>
        <p:spPr>
          <a:xfrm>
            <a:off x="6881473" y="1747148"/>
            <a:ext cx="3852908" cy="1384995"/>
          </a:xfrm>
          <a:prstGeom prst="rect">
            <a:avLst/>
          </a:prstGeom>
          <a:noFill/>
        </p:spPr>
        <p:txBody>
          <a:bodyPr wrap="square" rtlCol="0">
            <a:spAutoFit/>
          </a:bodyPr>
          <a:lstStyle/>
          <a:p>
            <a:pPr algn="just"/>
            <a:r>
              <a:rPr lang="en-IN" sz="1400" dirty="0"/>
              <a:t>PHO5 promoter has 3 nucleosomes, if the 3 nucleosomes are to be arranged in different ways, we will get a total of 8 microstates. Occurrences of intermediate microstates is directly proportional to information value as they will increase the uncertainty of event of transcription.</a:t>
            </a:r>
          </a:p>
        </p:txBody>
      </p:sp>
      <p:sp>
        <p:nvSpPr>
          <p:cNvPr id="7" name="TextBox 6">
            <a:extLst>
              <a:ext uri="{FF2B5EF4-FFF2-40B4-BE49-F238E27FC236}">
                <a16:creationId xmlns:a16="http://schemas.microsoft.com/office/drawing/2014/main" id="{B5343C63-348E-4049-9BA7-D246EC24BA68}"/>
              </a:ext>
            </a:extLst>
          </p:cNvPr>
          <p:cNvSpPr txBox="1"/>
          <p:nvPr/>
        </p:nvSpPr>
        <p:spPr>
          <a:xfrm>
            <a:off x="330347" y="3398627"/>
            <a:ext cx="5379868" cy="382693"/>
          </a:xfrm>
          <a:prstGeom prst="rect">
            <a:avLst/>
          </a:prstGeom>
          <a:noFill/>
        </p:spPr>
        <p:txBody>
          <a:bodyPr wrap="square" rtlCol="0">
            <a:spAutoFit/>
          </a:bodyPr>
          <a:lstStyle/>
          <a:p>
            <a:r>
              <a:rPr lang="en-IN" dirty="0"/>
              <a:t>Level 1 – Addition of nucleosomes to PHO5 promoter</a:t>
            </a:r>
          </a:p>
        </p:txBody>
      </p:sp>
      <p:pic>
        <p:nvPicPr>
          <p:cNvPr id="9" name="Picture 8">
            <a:extLst>
              <a:ext uri="{FF2B5EF4-FFF2-40B4-BE49-F238E27FC236}">
                <a16:creationId xmlns:a16="http://schemas.microsoft.com/office/drawing/2014/main" id="{5DCEC6DC-B9DA-4DC4-8939-F234B01684B4}"/>
              </a:ext>
            </a:extLst>
          </p:cNvPr>
          <p:cNvPicPr>
            <a:picLocks noChangeAspect="1"/>
          </p:cNvPicPr>
          <p:nvPr/>
        </p:nvPicPr>
        <p:blipFill>
          <a:blip r:embed="rId4"/>
          <a:stretch>
            <a:fillRect/>
          </a:stretch>
        </p:blipFill>
        <p:spPr>
          <a:xfrm>
            <a:off x="5675388" y="3534373"/>
            <a:ext cx="6488461" cy="1076951"/>
          </a:xfrm>
          <a:prstGeom prst="rect">
            <a:avLst/>
          </a:prstGeom>
        </p:spPr>
      </p:pic>
      <p:pic>
        <p:nvPicPr>
          <p:cNvPr id="11" name="Picture 10">
            <a:extLst>
              <a:ext uri="{FF2B5EF4-FFF2-40B4-BE49-F238E27FC236}">
                <a16:creationId xmlns:a16="http://schemas.microsoft.com/office/drawing/2014/main" id="{8C45C111-8FC7-4FD9-98BA-595E5187FF42}"/>
              </a:ext>
            </a:extLst>
          </p:cNvPr>
          <p:cNvPicPr>
            <a:picLocks noChangeAspect="1"/>
          </p:cNvPicPr>
          <p:nvPr/>
        </p:nvPicPr>
        <p:blipFill>
          <a:blip r:embed="rId5"/>
          <a:stretch>
            <a:fillRect/>
          </a:stretch>
        </p:blipFill>
        <p:spPr>
          <a:xfrm>
            <a:off x="5675388" y="4782434"/>
            <a:ext cx="6265078" cy="1429328"/>
          </a:xfrm>
          <a:prstGeom prst="rect">
            <a:avLst/>
          </a:prstGeom>
        </p:spPr>
      </p:pic>
      <p:sp>
        <p:nvSpPr>
          <p:cNvPr id="12" name="TextBox 11">
            <a:extLst>
              <a:ext uri="{FF2B5EF4-FFF2-40B4-BE49-F238E27FC236}">
                <a16:creationId xmlns:a16="http://schemas.microsoft.com/office/drawing/2014/main" id="{6CAB9212-3D86-43C0-8711-E7EF44902E78}"/>
              </a:ext>
            </a:extLst>
          </p:cNvPr>
          <p:cNvSpPr txBox="1"/>
          <p:nvPr/>
        </p:nvSpPr>
        <p:spPr>
          <a:xfrm>
            <a:off x="4686949" y="6269364"/>
            <a:ext cx="7505051" cy="369332"/>
          </a:xfrm>
          <a:prstGeom prst="rect">
            <a:avLst/>
          </a:prstGeom>
          <a:noFill/>
        </p:spPr>
        <p:txBody>
          <a:bodyPr wrap="square" rtlCol="0">
            <a:spAutoFit/>
          </a:bodyPr>
          <a:lstStyle/>
          <a:p>
            <a:pPr algn="ctr"/>
            <a:r>
              <a:rPr lang="en-IN" dirty="0"/>
              <a:t>Level 2 – Addition of histone modifications to nucleosomes on PHO5 promoter</a:t>
            </a:r>
          </a:p>
        </p:txBody>
      </p:sp>
      <p:sp>
        <p:nvSpPr>
          <p:cNvPr id="13" name="TextBox 12">
            <a:extLst>
              <a:ext uri="{FF2B5EF4-FFF2-40B4-BE49-F238E27FC236}">
                <a16:creationId xmlns:a16="http://schemas.microsoft.com/office/drawing/2014/main" id="{425F8AA6-2AE3-4661-BD62-ED7AF4D30600}"/>
              </a:ext>
            </a:extLst>
          </p:cNvPr>
          <p:cNvSpPr txBox="1"/>
          <p:nvPr/>
        </p:nvSpPr>
        <p:spPr>
          <a:xfrm>
            <a:off x="569016" y="4611324"/>
            <a:ext cx="4323367" cy="1600438"/>
          </a:xfrm>
          <a:prstGeom prst="rect">
            <a:avLst/>
          </a:prstGeom>
          <a:noFill/>
        </p:spPr>
        <p:txBody>
          <a:bodyPr wrap="square" rtlCol="0">
            <a:spAutoFit/>
          </a:bodyPr>
          <a:lstStyle/>
          <a:p>
            <a:pPr algn="just"/>
            <a:r>
              <a:rPr lang="en-IN" sz="1400" dirty="0"/>
              <a:t>PHO5 promoter has 3 nucleosomes, assuming that all the 3 nucleosomes are placed and if the 3 nucleosomes are to be modified in different ways, we will again get a total of 8 microstates. Since different modifications have different impact on the gene expression, we should be able to observe a significant change in information value for different histone modifications </a:t>
            </a:r>
          </a:p>
        </p:txBody>
      </p:sp>
      <p:sp>
        <p:nvSpPr>
          <p:cNvPr id="14" name="Rectangle 13">
            <a:extLst>
              <a:ext uri="{FF2B5EF4-FFF2-40B4-BE49-F238E27FC236}">
                <a16:creationId xmlns:a16="http://schemas.microsoft.com/office/drawing/2014/main" id="{6DBC689B-CAC2-4254-B0AD-4EAA43442D49}"/>
              </a:ext>
            </a:extLst>
          </p:cNvPr>
          <p:cNvSpPr/>
          <p:nvPr/>
        </p:nvSpPr>
        <p:spPr>
          <a:xfrm>
            <a:off x="569017" y="4579286"/>
            <a:ext cx="4323366" cy="1632476"/>
          </a:xfrm>
          <a:prstGeom prst="rect">
            <a:avLst/>
          </a:prstGeom>
          <a:noFill/>
          <a:ln>
            <a:solidFill>
              <a:schemeClr val="accent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Arrow Straight">
            <a:extLst>
              <a:ext uri="{FF2B5EF4-FFF2-40B4-BE49-F238E27FC236}">
                <a16:creationId xmlns:a16="http://schemas.microsoft.com/office/drawing/2014/main" id="{1E3596D1-3605-452F-91C4-26E090D41B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96866" y="2391529"/>
            <a:ext cx="563732" cy="563732"/>
          </a:xfrm>
          <a:prstGeom prst="rect">
            <a:avLst/>
          </a:prstGeom>
        </p:spPr>
      </p:pic>
      <p:pic>
        <p:nvPicPr>
          <p:cNvPr id="22" name="Graphic 21" descr="Arrow Slight curve">
            <a:extLst>
              <a:ext uri="{FF2B5EF4-FFF2-40B4-BE49-F238E27FC236}">
                <a16:creationId xmlns:a16="http://schemas.microsoft.com/office/drawing/2014/main" id="{88566F49-21EF-4301-A3EE-55D6BAFA51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94686" y="4842030"/>
            <a:ext cx="563732" cy="563732"/>
          </a:xfrm>
          <a:prstGeom prst="rect">
            <a:avLst/>
          </a:prstGeom>
        </p:spPr>
      </p:pic>
    </p:spTree>
    <p:extLst>
      <p:ext uri="{BB962C8B-B14F-4D97-AF65-F5344CB8AC3E}">
        <p14:creationId xmlns:p14="http://schemas.microsoft.com/office/powerpoint/2010/main" val="333853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4B3816F-FE19-4A09-91BF-66E306BA15C8}"/>
              </a:ext>
            </a:extLst>
          </p:cNvPr>
          <p:cNvGraphicFramePr>
            <a:graphicFrameLocks noGrp="1"/>
          </p:cNvGraphicFramePr>
          <p:nvPr>
            <p:extLst>
              <p:ext uri="{D42A27DB-BD31-4B8C-83A1-F6EECF244321}">
                <p14:modId xmlns:p14="http://schemas.microsoft.com/office/powerpoint/2010/main" val="4051337002"/>
              </p:ext>
            </p:extLst>
          </p:nvPr>
        </p:nvGraphicFramePr>
        <p:xfrm>
          <a:off x="331373" y="2589954"/>
          <a:ext cx="5909630" cy="3595184"/>
        </p:xfrm>
        <a:graphic>
          <a:graphicData uri="http://schemas.openxmlformats.org/drawingml/2006/table">
            <a:tbl>
              <a:tblPr firstRow="1" firstCol="1" bandRow="1">
                <a:tableStyleId>{5C22544A-7EE6-4342-B048-85BDC9FD1C3A}</a:tableStyleId>
              </a:tblPr>
              <a:tblGrid>
                <a:gridCol w="512861">
                  <a:extLst>
                    <a:ext uri="{9D8B030D-6E8A-4147-A177-3AD203B41FA5}">
                      <a16:colId xmlns:a16="http://schemas.microsoft.com/office/drawing/2014/main" val="887858036"/>
                    </a:ext>
                  </a:extLst>
                </a:gridCol>
                <a:gridCol w="860263">
                  <a:extLst>
                    <a:ext uri="{9D8B030D-6E8A-4147-A177-3AD203B41FA5}">
                      <a16:colId xmlns:a16="http://schemas.microsoft.com/office/drawing/2014/main" val="1111577964"/>
                    </a:ext>
                  </a:extLst>
                </a:gridCol>
                <a:gridCol w="688464">
                  <a:extLst>
                    <a:ext uri="{9D8B030D-6E8A-4147-A177-3AD203B41FA5}">
                      <a16:colId xmlns:a16="http://schemas.microsoft.com/office/drawing/2014/main" val="1873616916"/>
                    </a:ext>
                  </a:extLst>
                </a:gridCol>
                <a:gridCol w="900835">
                  <a:extLst>
                    <a:ext uri="{9D8B030D-6E8A-4147-A177-3AD203B41FA5}">
                      <a16:colId xmlns:a16="http://schemas.microsoft.com/office/drawing/2014/main" val="3747475835"/>
                    </a:ext>
                  </a:extLst>
                </a:gridCol>
                <a:gridCol w="988319">
                  <a:extLst>
                    <a:ext uri="{9D8B030D-6E8A-4147-A177-3AD203B41FA5}">
                      <a16:colId xmlns:a16="http://schemas.microsoft.com/office/drawing/2014/main" val="455313430"/>
                    </a:ext>
                  </a:extLst>
                </a:gridCol>
                <a:gridCol w="898933">
                  <a:extLst>
                    <a:ext uri="{9D8B030D-6E8A-4147-A177-3AD203B41FA5}">
                      <a16:colId xmlns:a16="http://schemas.microsoft.com/office/drawing/2014/main" val="652560484"/>
                    </a:ext>
                  </a:extLst>
                </a:gridCol>
                <a:gridCol w="1059955">
                  <a:extLst>
                    <a:ext uri="{9D8B030D-6E8A-4147-A177-3AD203B41FA5}">
                      <a16:colId xmlns:a16="http://schemas.microsoft.com/office/drawing/2014/main" val="3644289295"/>
                    </a:ext>
                  </a:extLst>
                </a:gridCol>
              </a:tblGrid>
              <a:tr h="797974">
                <a:tc>
                  <a:txBody>
                    <a:bodyPr/>
                    <a:lstStyle/>
                    <a:p>
                      <a:r>
                        <a:rPr lang="en-US" sz="1100" dirty="0">
                          <a:effectLst/>
                        </a:rPr>
                        <a:t>Figure no.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PHO5 state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TATA box</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Relevant Genotype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Information using Experimental predictions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Information using Theoretical Predictions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Information using Monte carlo simulations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3360991080"/>
                  </a:ext>
                </a:extLst>
              </a:tr>
              <a:tr h="598480">
                <a:tc>
                  <a:txBody>
                    <a:bodyPr/>
                    <a:lstStyle/>
                    <a:p>
                      <a:r>
                        <a:rPr lang="en-US" sz="1100">
                          <a:effectLst/>
                        </a:rPr>
                        <a:t>7E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Repressed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Wild type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PHO4, PHO80 TATA (wild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1.946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1.996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1.93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658428797"/>
                  </a:ext>
                </a:extLst>
              </a:tr>
              <a:tr h="398987">
                <a:tc>
                  <a:txBody>
                    <a:bodyPr/>
                    <a:lstStyle/>
                    <a:p>
                      <a:r>
                        <a:rPr lang="en-US" sz="1100">
                          <a:effectLst/>
                        </a:rPr>
                        <a:t>6A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Activated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Wild type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PHO4, pho80Δ TATA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2.639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2.628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2.413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1937483830"/>
                  </a:ext>
                </a:extLst>
              </a:tr>
              <a:tr h="398987">
                <a:tc>
                  <a:txBody>
                    <a:bodyPr/>
                    <a:lstStyle/>
                    <a:p>
                      <a:r>
                        <a:rPr lang="en-US" sz="1100">
                          <a:effectLst/>
                        </a:rPr>
                        <a:t>7D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Repressed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Wild type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PHO4, PHO80, pho2Δ TATA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2.117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2.108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2.007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4090840683"/>
                  </a:ext>
                </a:extLst>
              </a:tr>
              <a:tr h="398987">
                <a:tc>
                  <a:txBody>
                    <a:bodyPr/>
                    <a:lstStyle/>
                    <a:p>
                      <a:r>
                        <a:rPr lang="en-US" sz="1100">
                          <a:effectLst/>
                        </a:rPr>
                        <a:t>7C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Repressed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Mutant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pho4Δ, pho80Δ tata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1.648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1.562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1.58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2743511621"/>
                  </a:ext>
                </a:extLst>
              </a:tr>
              <a:tr h="398987">
                <a:tc>
                  <a:txBody>
                    <a:bodyPr/>
                    <a:lstStyle/>
                    <a:p>
                      <a:r>
                        <a:rPr lang="en-US" sz="1100">
                          <a:effectLst/>
                        </a:rPr>
                        <a:t>7B</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Partially activated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Mutant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pho4[85-99], pho80Δ tata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2.529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2.523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2.59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271802014"/>
                  </a:ext>
                </a:extLst>
              </a:tr>
              <a:tr h="498849">
                <a:tc>
                  <a:txBody>
                    <a:bodyPr/>
                    <a:lstStyle/>
                    <a:p>
                      <a:r>
                        <a:rPr lang="en-US" sz="1100" dirty="0">
                          <a:effectLst/>
                        </a:rPr>
                        <a:t>7A</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Activated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Mutant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PHO4, pho80Δ tata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a:effectLst/>
                        </a:rPr>
                        <a:t>2.761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2.734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tc>
                  <a:txBody>
                    <a:bodyPr/>
                    <a:lstStyle/>
                    <a:p>
                      <a:r>
                        <a:rPr lang="en-US" sz="1100" dirty="0">
                          <a:effectLst/>
                        </a:rPr>
                        <a:t>2.49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2360" marR="62360" marT="0" marB="0" anchor="b"/>
                </a:tc>
                <a:extLst>
                  <a:ext uri="{0D108BD9-81ED-4DB2-BD59-A6C34878D82A}">
                    <a16:rowId xmlns:a16="http://schemas.microsoft.com/office/drawing/2014/main" val="1008615599"/>
                  </a:ext>
                </a:extLst>
              </a:tr>
            </a:tbl>
          </a:graphicData>
        </a:graphic>
      </p:graphicFrame>
      <p:sp>
        <p:nvSpPr>
          <p:cNvPr id="5" name="TextBox 4">
            <a:extLst>
              <a:ext uri="{FF2B5EF4-FFF2-40B4-BE49-F238E27FC236}">
                <a16:creationId xmlns:a16="http://schemas.microsoft.com/office/drawing/2014/main" id="{C9877E4B-2204-43A8-A6AE-E7D7737C95A0}"/>
              </a:ext>
            </a:extLst>
          </p:cNvPr>
          <p:cNvSpPr txBox="1"/>
          <p:nvPr/>
        </p:nvSpPr>
        <p:spPr>
          <a:xfrm>
            <a:off x="463857" y="1640959"/>
            <a:ext cx="5706123" cy="738664"/>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Information calculated using Shannon theory of information for the different mutants of PHO5 model system (brown et al.), using experimental predictions, theoretical predictions and monte carlo simulations</a:t>
            </a:r>
            <a:endParaRPr lang="en-IN" sz="1400" dirty="0"/>
          </a:p>
        </p:txBody>
      </p:sp>
      <p:sp>
        <p:nvSpPr>
          <p:cNvPr id="6" name="TextBox 5">
            <a:extLst>
              <a:ext uri="{FF2B5EF4-FFF2-40B4-BE49-F238E27FC236}">
                <a16:creationId xmlns:a16="http://schemas.microsoft.com/office/drawing/2014/main" id="{4FB83CA7-8410-4B26-99B6-A82C6F45BB52}"/>
              </a:ext>
            </a:extLst>
          </p:cNvPr>
          <p:cNvSpPr txBox="1"/>
          <p:nvPr/>
        </p:nvSpPr>
        <p:spPr>
          <a:xfrm>
            <a:off x="890356" y="366768"/>
            <a:ext cx="10019930" cy="923330"/>
          </a:xfrm>
          <a:prstGeom prst="rect">
            <a:avLst/>
          </a:prstGeom>
          <a:noFill/>
        </p:spPr>
        <p:txBody>
          <a:bodyPr wrap="square" rtlCol="0">
            <a:spAutoFit/>
          </a:bodyPr>
          <a:lstStyle/>
          <a:p>
            <a:pPr algn="ctr"/>
            <a:r>
              <a:rPr lang="en-IN" dirty="0">
                <a:latin typeface="Arial Rounded MT Bold" panose="020F0704030504030204" pitchFamily="34" charset="0"/>
              </a:rPr>
              <a:t>Results - </a:t>
            </a:r>
            <a:r>
              <a:rPr lang="en-US" sz="1800" dirty="0">
                <a:solidFill>
                  <a:srgbClr val="2F5496"/>
                </a:solidFill>
                <a:effectLst/>
                <a:latin typeface="Arial Rounded MT Bold" panose="020F0704030504030204" pitchFamily="34" charset="0"/>
                <a:ea typeface="Times New Roman" panose="02020603050405020304" pitchFamily="18" charset="0"/>
                <a:cs typeface="Times New Roman" panose="02020603050405020304" pitchFamily="18" charset="0"/>
              </a:rPr>
              <a:t>Information of different mutant strains of PHO5 model (taken from Brown et al.) using experimental predictions, theoretical predictions and monte carlo simulations.</a:t>
            </a:r>
            <a:endParaRPr lang="en-IN" sz="1800" dirty="0">
              <a:solidFill>
                <a:srgbClr val="2F5496"/>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p>
            <a:pPr algn="ctr"/>
            <a:endParaRPr lang="en-IN" dirty="0"/>
          </a:p>
        </p:txBody>
      </p:sp>
      <p:sp>
        <p:nvSpPr>
          <p:cNvPr id="11" name="TextBox 10">
            <a:extLst>
              <a:ext uri="{FF2B5EF4-FFF2-40B4-BE49-F238E27FC236}">
                <a16:creationId xmlns:a16="http://schemas.microsoft.com/office/drawing/2014/main" id="{DDAA7E54-96ED-4C80-B69F-7E297AB38D59}"/>
              </a:ext>
            </a:extLst>
          </p:cNvPr>
          <p:cNvSpPr txBox="1"/>
          <p:nvPr/>
        </p:nvSpPr>
        <p:spPr>
          <a:xfrm>
            <a:off x="7102136" y="1512127"/>
            <a:ext cx="3187083" cy="1015663"/>
          </a:xfrm>
          <a:prstGeom prst="rect">
            <a:avLst/>
          </a:prstGeom>
          <a:noFill/>
        </p:spPr>
        <p:txBody>
          <a:bodyPr wrap="square" rtlCol="0">
            <a:spAutoFit/>
          </a:bodyPr>
          <a:lstStyle/>
          <a:p>
            <a:pPr algn="just"/>
            <a:r>
              <a:rPr lang="en-US" sz="1200" dirty="0">
                <a:effectLst/>
                <a:latin typeface="Times New Roman" panose="02020603050405020304" pitchFamily="18" charset="0"/>
                <a:ea typeface="Times New Roman" panose="02020603050405020304" pitchFamily="18" charset="0"/>
              </a:rPr>
              <a:t>The mutant strain (refer 7C) having Pho4D and Pho80D mutations and mutated TATA box sequence (repressed PHO5 state) have less information than the wild type strain also having repressed PHO5 state </a:t>
            </a:r>
            <a:endParaRPr lang="en-IN" sz="1200" dirty="0"/>
          </a:p>
        </p:txBody>
      </p:sp>
      <p:sp>
        <p:nvSpPr>
          <p:cNvPr id="12" name="TextBox 11">
            <a:extLst>
              <a:ext uri="{FF2B5EF4-FFF2-40B4-BE49-F238E27FC236}">
                <a16:creationId xmlns:a16="http://schemas.microsoft.com/office/drawing/2014/main" id="{70BCC178-79FC-45DE-8355-E3C55481540F}"/>
              </a:ext>
            </a:extLst>
          </p:cNvPr>
          <p:cNvSpPr txBox="1"/>
          <p:nvPr/>
        </p:nvSpPr>
        <p:spPr>
          <a:xfrm>
            <a:off x="6885340" y="3126851"/>
            <a:ext cx="3728620" cy="1569660"/>
          </a:xfrm>
          <a:prstGeom prst="rect">
            <a:avLst/>
          </a:prstGeom>
          <a:noFill/>
        </p:spPr>
        <p:txBody>
          <a:bodyPr wrap="square" rtlCol="0">
            <a:spAutoFit/>
          </a:bodyPr>
          <a:lstStyle/>
          <a:p>
            <a:pPr algn="just"/>
            <a:r>
              <a:rPr lang="en-US" sz="1200" dirty="0">
                <a:effectLst/>
                <a:latin typeface="Times New Roman" panose="02020603050405020304" pitchFamily="18" charset="0"/>
                <a:ea typeface="Times New Roman" panose="02020603050405020304" pitchFamily="18" charset="0"/>
              </a:rPr>
              <a:t>The mutant strain (6A) with wild type Pho4 and TATA box, but mutation in Pho80 (activated PHO5 state) is having slightly less information as found for the mutant strain (7A) with wild type Pho4 but mutation in Pho80 and TATA box (activated PHO5 state). This implies that there is less effect of mutation in TATA box for governing the transcription burst frequency when Pho4 protein in active.</a:t>
            </a:r>
            <a:endParaRPr lang="en-IN" sz="1200" dirty="0"/>
          </a:p>
        </p:txBody>
      </p:sp>
      <p:sp>
        <p:nvSpPr>
          <p:cNvPr id="13" name="TextBox 12">
            <a:extLst>
              <a:ext uri="{FF2B5EF4-FFF2-40B4-BE49-F238E27FC236}">
                <a16:creationId xmlns:a16="http://schemas.microsoft.com/office/drawing/2014/main" id="{7F15DFE0-00EC-4260-92B3-96E072800D39}"/>
              </a:ext>
            </a:extLst>
          </p:cNvPr>
          <p:cNvSpPr txBox="1"/>
          <p:nvPr/>
        </p:nvSpPr>
        <p:spPr>
          <a:xfrm>
            <a:off x="6972701" y="5084318"/>
            <a:ext cx="3533313" cy="1292662"/>
          </a:xfrm>
          <a:prstGeom prst="rect">
            <a:avLst/>
          </a:prstGeom>
          <a:noFill/>
        </p:spPr>
        <p:txBody>
          <a:bodyPr wrap="square" rtlCol="0">
            <a:spAutoFit/>
          </a:bodyPr>
          <a:lstStyle/>
          <a:p>
            <a:pPr algn="just"/>
            <a:r>
              <a:rPr lang="en-US" sz="1200" dirty="0">
                <a:effectLst/>
                <a:latin typeface="Times New Roman" panose="02020603050405020304" pitchFamily="18" charset="0"/>
                <a:ea typeface="Times New Roman" panose="02020603050405020304" pitchFamily="18" charset="0"/>
              </a:rPr>
              <a:t>The mutant strain (7E) having wild type Pho4, Pho80 and TATA box (repressed PHO5 state) is having less information than the mutant strain (7D) having wild type Pho4, Pho80 and TATA box, but mutation in Pho2 (repressed PHO5 strain),implying that Pho2 mutation leads to more transcription burst frequency</a:t>
            </a: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2" name="Flowchart: Delay 1">
            <a:extLst>
              <a:ext uri="{FF2B5EF4-FFF2-40B4-BE49-F238E27FC236}">
                <a16:creationId xmlns:a16="http://schemas.microsoft.com/office/drawing/2014/main" id="{36834ED7-748D-4829-A3A6-A0398E065833}"/>
              </a:ext>
            </a:extLst>
          </p:cNvPr>
          <p:cNvSpPr/>
          <p:nvPr/>
        </p:nvSpPr>
        <p:spPr>
          <a:xfrm rot="16200000">
            <a:off x="7990802" y="44716"/>
            <a:ext cx="1409750" cy="3620673"/>
          </a:xfrm>
          <a:prstGeom prst="flowChartDelay">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Delay 13">
            <a:extLst>
              <a:ext uri="{FF2B5EF4-FFF2-40B4-BE49-F238E27FC236}">
                <a16:creationId xmlns:a16="http://schemas.microsoft.com/office/drawing/2014/main" id="{06C566B1-07FD-43D1-927F-940497488F43}"/>
              </a:ext>
            </a:extLst>
          </p:cNvPr>
          <p:cNvSpPr/>
          <p:nvPr/>
        </p:nvSpPr>
        <p:spPr>
          <a:xfrm rot="5400000">
            <a:off x="7855443" y="4114216"/>
            <a:ext cx="1680468" cy="3620673"/>
          </a:xfrm>
          <a:prstGeom prst="flowChartDelay">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C8317D3-5283-4CF3-9BEC-19200ABAEA5D}"/>
              </a:ext>
            </a:extLst>
          </p:cNvPr>
          <p:cNvSpPr/>
          <p:nvPr/>
        </p:nvSpPr>
        <p:spPr>
          <a:xfrm>
            <a:off x="6875047" y="3126851"/>
            <a:ext cx="3738913" cy="1569660"/>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293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81AA533-03AC-41A3-99B3-4224F316422A}"/>
              </a:ext>
            </a:extLst>
          </p:cNvPr>
          <p:cNvGraphicFramePr/>
          <p:nvPr>
            <p:extLst>
              <p:ext uri="{D42A27DB-BD31-4B8C-83A1-F6EECF244321}">
                <p14:modId xmlns:p14="http://schemas.microsoft.com/office/powerpoint/2010/main" val="747812081"/>
              </p:ext>
            </p:extLst>
          </p:nvPr>
        </p:nvGraphicFramePr>
        <p:xfrm>
          <a:off x="115410" y="355107"/>
          <a:ext cx="11736280" cy="537098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78FC2E7-03F3-4A28-A8A7-C122D9B1B39E}"/>
              </a:ext>
            </a:extLst>
          </p:cNvPr>
          <p:cNvSpPr txBox="1"/>
          <p:nvPr/>
        </p:nvSpPr>
        <p:spPr>
          <a:xfrm>
            <a:off x="248574" y="6098959"/>
            <a:ext cx="11736280" cy="1015663"/>
          </a:xfrm>
          <a:prstGeom prst="rect">
            <a:avLst/>
          </a:prstGeom>
          <a:noFill/>
        </p:spPr>
        <p:txBody>
          <a:bodyPr wrap="square" rtlCol="0">
            <a:spAutoFit/>
          </a:bodyPr>
          <a:lstStyle/>
          <a:p>
            <a:pPr algn="ctr"/>
            <a:r>
              <a:rPr lang="en-IN" sz="2000" dirty="0">
                <a:effectLst>
                  <a:outerShdw blurRad="38100" dist="38100" dir="2700000" algn="tl">
                    <a:srgbClr val="000000">
                      <a:alpha val="43137"/>
                    </a:srgbClr>
                  </a:outerShdw>
                </a:effectLst>
              </a:rPr>
              <a:t>Fig – Column Bar Chart for comparison</a:t>
            </a:r>
            <a:r>
              <a:rPr lang="en-IN" sz="2000" baseline="0" dirty="0">
                <a:effectLst>
                  <a:outerShdw blurRad="38100" dist="38100" dir="2700000" algn="tl">
                    <a:srgbClr val="000000">
                      <a:alpha val="43137"/>
                    </a:srgbClr>
                  </a:outerShdw>
                </a:effectLst>
              </a:rPr>
              <a:t> of Information values from Experimental, theoretical and Monte Carlo simulations for different mutant strains of PHO5 promoter</a:t>
            </a:r>
            <a:endParaRPr lang="en-IN" sz="2000" dirty="0">
              <a:effectLst>
                <a:outerShdw blurRad="38100" dist="38100" dir="2700000" algn="tl">
                  <a:srgbClr val="000000">
                    <a:alpha val="43137"/>
                  </a:srgbClr>
                </a:outerShdw>
              </a:effectLst>
            </a:endParaRPr>
          </a:p>
          <a:p>
            <a:pPr algn="ctr"/>
            <a:endParaRPr lang="en-IN"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816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88C312-D55F-4905-823B-4CA7AEE4E1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80536" y="877764"/>
            <a:ext cx="5023282" cy="3997197"/>
          </a:xfrm>
          <a:prstGeom prst="rect">
            <a:avLst/>
          </a:prstGeom>
          <a:noFill/>
          <a:ln>
            <a:noFill/>
          </a:ln>
        </p:spPr>
      </p:pic>
      <p:pic>
        <p:nvPicPr>
          <p:cNvPr id="5" name="Picture 4">
            <a:extLst>
              <a:ext uri="{FF2B5EF4-FFF2-40B4-BE49-F238E27FC236}">
                <a16:creationId xmlns:a16="http://schemas.microsoft.com/office/drawing/2014/main" id="{55A380BF-CE61-40B0-999B-8E0F48B69766}"/>
              </a:ext>
            </a:extLst>
          </p:cNvPr>
          <p:cNvPicPr/>
          <p:nvPr/>
        </p:nvPicPr>
        <p:blipFill rotWithShape="1">
          <a:blip r:embed="rId3"/>
          <a:srcRect t="15280"/>
          <a:stretch/>
        </p:blipFill>
        <p:spPr>
          <a:xfrm>
            <a:off x="368115" y="479393"/>
            <a:ext cx="5023282" cy="4651899"/>
          </a:xfrm>
          <a:prstGeom prst="rect">
            <a:avLst/>
          </a:prstGeom>
        </p:spPr>
      </p:pic>
      <p:sp>
        <p:nvSpPr>
          <p:cNvPr id="6" name="TextBox 5">
            <a:extLst>
              <a:ext uri="{FF2B5EF4-FFF2-40B4-BE49-F238E27FC236}">
                <a16:creationId xmlns:a16="http://schemas.microsoft.com/office/drawing/2014/main" id="{B5592993-D905-4AF4-BCA6-10EF371EFC33}"/>
              </a:ext>
            </a:extLst>
          </p:cNvPr>
          <p:cNvSpPr txBox="1"/>
          <p:nvPr/>
        </p:nvSpPr>
        <p:spPr>
          <a:xfrm>
            <a:off x="756821" y="4874961"/>
            <a:ext cx="10349144" cy="1200329"/>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Figure </a:t>
            </a: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Configurational probability distribution of nucleosomes on PHO5 promoter DNA, (A) Probability distribution for different microstates for PHO5 promoter </a:t>
            </a:r>
            <a:r>
              <a:rPr lang="en-IN" sz="1800" dirty="0">
                <a:effectLst/>
                <a:latin typeface="Times New Roman" panose="02020603050405020304" pitchFamily="18" charset="0"/>
                <a:ea typeface="Calibri" panose="020F0502020204030204" pitchFamily="34" charset="0"/>
              </a:rPr>
              <a:t>nucleosomes in activated cells (PHO4 pho80D), black dots indicate the theoretical predictions and bar chart shows experimental predictions. (B) Probability distribution of different microstates using KMC simulation with nucleosome assembly and disassembly rates.</a:t>
            </a:r>
            <a:endParaRPr lang="en-IN"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EB8B2266-ADB1-4A25-A5CB-7CCDB4C48938}"/>
              </a:ext>
            </a:extLst>
          </p:cNvPr>
          <p:cNvSpPr txBox="1"/>
          <p:nvPr/>
        </p:nvSpPr>
        <p:spPr>
          <a:xfrm>
            <a:off x="756821" y="6193941"/>
            <a:ext cx="10349144" cy="369332"/>
          </a:xfrm>
          <a:prstGeom prst="rect">
            <a:avLst/>
          </a:prstGeom>
          <a:noFill/>
        </p:spPr>
        <p:txBody>
          <a:bodyPr wrap="square" rtlCol="0">
            <a:spAutoFit/>
          </a:bodyPr>
          <a:lstStyle/>
          <a:p>
            <a:r>
              <a:rPr lang="en-IN" b="1" i="1" dirty="0"/>
              <a:t>Observation – same probability distribution of theoretical predictions and Kinetic Monte Carlo simulations</a:t>
            </a:r>
          </a:p>
        </p:txBody>
      </p:sp>
    </p:spTree>
    <p:extLst>
      <p:ext uri="{BB962C8B-B14F-4D97-AF65-F5344CB8AC3E}">
        <p14:creationId xmlns:p14="http://schemas.microsoft.com/office/powerpoint/2010/main" val="131084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DCFA52F-4356-4345-A209-97BA146B136B}"/>
              </a:ext>
            </a:extLst>
          </p:cNvPr>
          <p:cNvGraphicFramePr/>
          <p:nvPr>
            <p:extLst>
              <p:ext uri="{D42A27DB-BD31-4B8C-83A1-F6EECF244321}">
                <p14:modId xmlns:p14="http://schemas.microsoft.com/office/powerpoint/2010/main" val="189135303"/>
              </p:ext>
            </p:extLst>
          </p:nvPr>
        </p:nvGraphicFramePr>
        <p:xfrm>
          <a:off x="5353235" y="221941"/>
          <a:ext cx="6107838" cy="6711518"/>
        </p:xfrm>
        <a:graphic>
          <a:graphicData uri="http://schemas.openxmlformats.org/drawingml/2006/chart">
            <c:chart xmlns:c="http://schemas.openxmlformats.org/drawingml/2006/chart" xmlns:r="http://schemas.openxmlformats.org/officeDocument/2006/relationships" r:id="rId2"/>
          </a:graphicData>
        </a:graphic>
      </p:graphicFrame>
      <p:sp>
        <p:nvSpPr>
          <p:cNvPr id="3" name="Flowchart: Alternate Process 2">
            <a:extLst>
              <a:ext uri="{FF2B5EF4-FFF2-40B4-BE49-F238E27FC236}">
                <a16:creationId xmlns:a16="http://schemas.microsoft.com/office/drawing/2014/main" id="{6746470E-1C2F-45A9-8F01-AEEAE7EAE35C}"/>
              </a:ext>
            </a:extLst>
          </p:cNvPr>
          <p:cNvSpPr/>
          <p:nvPr/>
        </p:nvSpPr>
        <p:spPr>
          <a:xfrm>
            <a:off x="328472" y="1377939"/>
            <a:ext cx="4838332" cy="4102122"/>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93B98FD-3939-4827-8003-01B4E442C2B8}"/>
              </a:ext>
            </a:extLst>
          </p:cNvPr>
          <p:cNvSpPr txBox="1"/>
          <p:nvPr/>
        </p:nvSpPr>
        <p:spPr>
          <a:xfrm>
            <a:off x="403932" y="1582340"/>
            <a:ext cx="4651901" cy="3693319"/>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effectLst/>
                <a:latin typeface="Times New Roman" panose="02020603050405020304" pitchFamily="18" charset="0"/>
                <a:ea typeface="Times New Roman" panose="02020603050405020304" pitchFamily="18" charset="0"/>
              </a:rPr>
              <a:t>The data was taken from S3 table containing Log2 modification level values relative to input (unmodified levels) from weiner et al. (6), assuming that all the three nucleosomes are placed on the PHO5 promoter DNA, we have calculated the nucleosome modification information.</a:t>
            </a:r>
          </a:p>
          <a:p>
            <a:pPr marL="285750" indent="-285750" algn="just">
              <a:buFont typeface="Arial" panose="020B0604020202020204" pitchFamily="34" charset="0"/>
              <a:buChar char="•"/>
            </a:pPr>
            <a:r>
              <a:rPr lang="en-US" sz="1300" dirty="0">
                <a:effectLst/>
                <a:latin typeface="Times New Roman" panose="02020603050405020304" pitchFamily="18" charset="0"/>
                <a:ea typeface="Times New Roman" panose="02020603050405020304" pitchFamily="18" charset="0"/>
              </a:rPr>
              <a:t>More information means more uncertainty of finding modified nucleosomes on PHO5 promoter, implying that epigenetic modifications are transient in nature. Different modification on nucleosomes can therefore increase or decrease the gene expression according to their role, which can be predicted by this information.</a:t>
            </a:r>
          </a:p>
          <a:p>
            <a:pPr marL="285750" indent="-285750" algn="just">
              <a:buFont typeface="Arial" panose="020B0604020202020204" pitchFamily="34" charset="0"/>
              <a:buChar char="•"/>
            </a:pPr>
            <a:r>
              <a:rPr lang="en-US" sz="1300" dirty="0">
                <a:latin typeface="Times New Roman" panose="02020603050405020304" pitchFamily="18" charset="0"/>
              </a:rPr>
              <a:t>Example - </a:t>
            </a:r>
            <a:r>
              <a:rPr lang="en-US" sz="1300" dirty="0">
                <a:effectLst/>
                <a:latin typeface="Times New Roman" panose="02020603050405020304" pitchFamily="18" charset="0"/>
                <a:ea typeface="Times New Roman" panose="02020603050405020304" pitchFamily="18" charset="0"/>
              </a:rPr>
              <a:t>H3K79me, have highest information of 2.37 bits (Figure) this means that they are not stable and therefore can also lead to greater transcription burst frequency as compared to other histone modification.</a:t>
            </a:r>
          </a:p>
          <a:p>
            <a:pPr marL="285750" indent="-285750" algn="just">
              <a:buFont typeface="Arial" panose="020B0604020202020204" pitchFamily="34" charset="0"/>
              <a:buChar char="•"/>
            </a:pPr>
            <a:r>
              <a:rPr lang="en-US" sz="1300" dirty="0">
                <a:latin typeface="Times New Roman" panose="02020603050405020304" pitchFamily="18" charset="0"/>
              </a:rPr>
              <a:t>Histone acetylation (H3K4ac) has less information of only 2.2 bits, this means they are less transient in nature as compared to other modifications.</a:t>
            </a:r>
            <a:endParaRPr lang="en-IN" sz="1300" dirty="0"/>
          </a:p>
        </p:txBody>
      </p:sp>
    </p:spTree>
    <p:extLst>
      <p:ext uri="{BB962C8B-B14F-4D97-AF65-F5344CB8AC3E}">
        <p14:creationId xmlns:p14="http://schemas.microsoft.com/office/powerpoint/2010/main" val="1202954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9C4AE-8ADC-41C7-A768-15DD1E8F00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6942" y="956568"/>
            <a:ext cx="4492821" cy="3093202"/>
          </a:xfrm>
          <a:prstGeom prst="rect">
            <a:avLst/>
          </a:prstGeom>
          <a:noFill/>
          <a:ln>
            <a:noFill/>
          </a:ln>
        </p:spPr>
      </p:pic>
      <p:pic>
        <p:nvPicPr>
          <p:cNvPr id="4" name="Picture 3">
            <a:extLst>
              <a:ext uri="{FF2B5EF4-FFF2-40B4-BE49-F238E27FC236}">
                <a16:creationId xmlns:a16="http://schemas.microsoft.com/office/drawing/2014/main" id="{1F08C25B-5DB9-44A9-9747-1A3C699198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1519" y="1056110"/>
            <a:ext cx="4344140" cy="2894119"/>
          </a:xfrm>
          <a:prstGeom prst="rect">
            <a:avLst/>
          </a:prstGeom>
          <a:noFill/>
          <a:ln>
            <a:noFill/>
          </a:ln>
        </p:spPr>
      </p:pic>
      <p:cxnSp>
        <p:nvCxnSpPr>
          <p:cNvPr id="5" name="Straight Connector 4">
            <a:extLst>
              <a:ext uri="{FF2B5EF4-FFF2-40B4-BE49-F238E27FC236}">
                <a16:creationId xmlns:a16="http://schemas.microsoft.com/office/drawing/2014/main" id="{6918ED82-BDD6-45BE-84CF-2C4476E2A009}"/>
              </a:ext>
            </a:extLst>
          </p:cNvPr>
          <p:cNvCxnSpPr>
            <a:cxnSpLocks/>
          </p:cNvCxnSpPr>
          <p:nvPr/>
        </p:nvCxnSpPr>
        <p:spPr>
          <a:xfrm>
            <a:off x="7190913" y="1216241"/>
            <a:ext cx="470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594A4A-4761-4C71-BBFE-1EABD2F740CC}"/>
              </a:ext>
            </a:extLst>
          </p:cNvPr>
          <p:cNvCxnSpPr>
            <a:cxnSpLocks/>
          </p:cNvCxnSpPr>
          <p:nvPr/>
        </p:nvCxnSpPr>
        <p:spPr>
          <a:xfrm>
            <a:off x="7661429" y="1216241"/>
            <a:ext cx="62144" cy="230481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AE233A-F412-4DAC-BA0F-B0DB919BCEEA}"/>
              </a:ext>
            </a:extLst>
          </p:cNvPr>
          <p:cNvSpPr txBox="1"/>
          <p:nvPr/>
        </p:nvSpPr>
        <p:spPr>
          <a:xfrm>
            <a:off x="261241" y="4479856"/>
            <a:ext cx="6134480" cy="2246769"/>
          </a:xfrm>
          <a:prstGeom prst="rect">
            <a:avLst/>
          </a:prstGeom>
          <a:noFill/>
        </p:spPr>
        <p:txBody>
          <a:bodyPr wrap="square">
            <a:spAutoFit/>
          </a:bodyPr>
          <a:lstStyle/>
          <a:p>
            <a:pPr lvl="0" algn="just"/>
            <a:r>
              <a:rPr lang="en-US" sz="1400" dirty="0">
                <a:effectLst/>
                <a:latin typeface="Times New Roman" panose="02020603050405020304" pitchFamily="18" charset="0"/>
                <a:ea typeface="Times New Roman" panose="02020603050405020304" pitchFamily="18" charset="0"/>
              </a:rPr>
              <a:t>Observations –</a:t>
            </a: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When Kon/Koff = 1, the information is approximately 2.6 bits (lies in range of 2.4 to 2.8), which means that information is high, implying higher probability of occurrence of intermediate microstates.</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When Kon/Koff = 1/3, the information is approximately 2.0 bits, implies that intermediate microstates are also having some probability of occurrence.</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When Kon/Koff = 4/1, the information is again approximately 2.0 bits.</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When Kon/Koff is highly disproportionate, kon/koff = 9/1, the information is 1 bit (very less), which implies that there is very less information, this can be explained by high probability of occurrence of fully modified microstate.</a:t>
            </a:r>
            <a:endParaRPr lang="en-IN" sz="14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56963FF2-38CB-4E37-938E-16AD1655E931}"/>
              </a:ext>
            </a:extLst>
          </p:cNvPr>
          <p:cNvSpPr txBox="1"/>
          <p:nvPr/>
        </p:nvSpPr>
        <p:spPr>
          <a:xfrm>
            <a:off x="6464334" y="4479856"/>
            <a:ext cx="5466425" cy="2021066"/>
          </a:xfrm>
          <a:prstGeom prst="rect">
            <a:avLst/>
          </a:prstGeom>
          <a:noFill/>
        </p:spPr>
        <p:txBody>
          <a:bodyPr wrap="square">
            <a:spAutoFit/>
          </a:bodyPr>
          <a:lstStyle/>
          <a:p>
            <a:pPr lvl="0" algn="just">
              <a:spcAft>
                <a:spcPts val="800"/>
              </a:spcAft>
            </a:pPr>
            <a:r>
              <a:rPr lang="en-US" sz="1400" dirty="0">
                <a:effectLst/>
                <a:latin typeface="Times New Roman" panose="02020603050405020304" pitchFamily="18" charset="0"/>
                <a:ea typeface="Times New Roman" panose="02020603050405020304" pitchFamily="18" charset="0"/>
              </a:rPr>
              <a:t>Observations –</a:t>
            </a:r>
          </a:p>
          <a:p>
            <a:pPr marL="285750" lvl="0" indent="-285750" algn="just">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Maximum information of 2.7 bits is obtained when Koff/kon is approximately equal to 1, implying that for maximum information, rate of dissociation of nucleosome modification should be equal to rate of association of nucleosome modification.</a:t>
            </a:r>
            <a:endParaRPr lang="en-IN" sz="1400" dirty="0">
              <a:latin typeface="Times New Roman" panose="02020603050405020304" pitchFamily="18" charset="0"/>
              <a:ea typeface="Times New Roman" panose="02020603050405020304" pitchFamily="18" charset="0"/>
            </a:endParaRPr>
          </a:p>
          <a:p>
            <a:pPr marL="285750" lvl="0" indent="-285750" algn="just">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rPr>
              <a:t>After the ratio of Koff/Kon crosses 1, the information value start decreasing, implying that with increase in rate of Koff will further lead to decrease in information.</a:t>
            </a:r>
            <a:endParaRPr lang="en-IN" sz="1400" dirty="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2D56A2EC-1330-4A71-97E4-61FAC11D9E11}"/>
              </a:ext>
            </a:extLst>
          </p:cNvPr>
          <p:cNvSpPr txBox="1"/>
          <p:nvPr/>
        </p:nvSpPr>
        <p:spPr>
          <a:xfrm>
            <a:off x="943252" y="-44745"/>
            <a:ext cx="10112407" cy="1077218"/>
          </a:xfrm>
          <a:prstGeom prst="rect">
            <a:avLst/>
          </a:prstGeom>
          <a:noFill/>
        </p:spPr>
        <p:txBody>
          <a:bodyPr wrap="square">
            <a:spAutoFit/>
          </a:bodyPr>
          <a:lstStyle/>
          <a:p>
            <a:pPr lvl="0" algn="ctr">
              <a:spcBef>
                <a:spcPts val="200"/>
              </a:spcBef>
            </a:pPr>
            <a:r>
              <a:rPr lang="en-US"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Modification information with change in association and dissociation rate of the nucleosome modification.</a:t>
            </a:r>
            <a:endParaRPr lang="en-IN"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174DF84-5703-46B3-86B4-7532A8EBA21D}"/>
              </a:ext>
            </a:extLst>
          </p:cNvPr>
          <p:cNvSpPr txBox="1"/>
          <p:nvPr/>
        </p:nvSpPr>
        <p:spPr>
          <a:xfrm>
            <a:off x="704858" y="3955678"/>
            <a:ext cx="4796990"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cs typeface="Times New Roman" panose="02020603050405020304" pitchFamily="18" charset="0"/>
              </a:rPr>
              <a:t>Figure - Heat map for value of information varying with different values of association and disassociation rate of nucleosome modification</a:t>
            </a:r>
            <a:endParaRPr lang="en-IN" sz="12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3091164-44D2-448A-99C1-76F838E0FF16}"/>
              </a:ext>
            </a:extLst>
          </p:cNvPr>
          <p:cNvSpPr txBox="1"/>
          <p:nvPr/>
        </p:nvSpPr>
        <p:spPr>
          <a:xfrm>
            <a:off x="6613863" y="3893165"/>
            <a:ext cx="4734846"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rPr>
              <a:t>Figure - Plot of Information value (in bits) as a function of Koff/Kon, ratio of dissociation and association rate of nucleosome modification.</a:t>
            </a:r>
            <a:endParaRPr lang="en-IN" sz="1200" b="1"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907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b="1" dirty="0">
                <a:latin typeface="Times New Roman" panose="02020603050405020304" pitchFamily="18" charset="0"/>
                <a:ea typeface="Times New Roman" panose="02020603050405020304" pitchFamily="18" charset="0"/>
              </a:rPr>
              <a:t>Introduction</a:t>
            </a:r>
            <a:r>
              <a:rPr lang="en-US" sz="3200" b="1"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 Gene, chromatin and its organisation</a:t>
            </a:r>
            <a:endParaRPr lang="ko-KR" altLang="en-US" sz="2400" b="1" dirty="0"/>
          </a:p>
        </p:txBody>
      </p:sp>
      <p:grpSp>
        <p:nvGrpSpPr>
          <p:cNvPr id="8" name="Group 7"/>
          <p:cNvGrpSpPr/>
          <p:nvPr/>
        </p:nvGrpSpPr>
        <p:grpSpPr>
          <a:xfrm>
            <a:off x="8021525" y="1335197"/>
            <a:ext cx="3552395" cy="1940546"/>
            <a:chOff x="496119" y="2469560"/>
            <a:chExt cx="1752190" cy="1455409"/>
          </a:xfrm>
          <a:noFill/>
        </p:grpSpPr>
        <p:sp>
          <p:nvSpPr>
            <p:cNvPr id="9" name="TextBox 8"/>
            <p:cNvSpPr txBox="1"/>
            <p:nvPr/>
          </p:nvSpPr>
          <p:spPr>
            <a:xfrm>
              <a:off x="496119" y="2724641"/>
              <a:ext cx="1752190" cy="1200328"/>
            </a:xfrm>
            <a:prstGeom prst="rect">
              <a:avLst/>
            </a:prstGeom>
            <a:grpFill/>
          </p:spPr>
          <p:txBody>
            <a:bodyPr wrap="square" rtlCol="0">
              <a:spAutoFit/>
            </a:bodyPr>
            <a:lstStyle/>
            <a:p>
              <a:pPr algn="just"/>
              <a:r>
                <a:rPr lang="en-US" sz="1400" dirty="0">
                  <a:latin typeface="Times New Roman" panose="02020603050405020304" pitchFamily="18" charset="0"/>
                  <a:ea typeface="Times New Roman" panose="02020603050405020304" pitchFamily="18" charset="0"/>
                  <a:cs typeface="Times New Roman" panose="02020603050405020304" pitchFamily="18" charset="0"/>
                </a:rPr>
                <a:t>Nucleosome is octamer of histone proteins, homo dimer of tetramer consisting of H2A, H2B, H3 and H4 histone proteins</a:t>
              </a:r>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 Modifications of these histone proteins, such as methylation and acetylation determines the extent of their hold over DNA strand, thereby effecting the level of gene expression. </a:t>
              </a:r>
            </a:p>
          </p:txBody>
        </p:sp>
        <p:sp>
          <p:nvSpPr>
            <p:cNvPr id="10" name="TextBox 9"/>
            <p:cNvSpPr txBox="1"/>
            <p:nvPr/>
          </p:nvSpPr>
          <p:spPr>
            <a:xfrm>
              <a:off x="496119" y="2469560"/>
              <a:ext cx="1752190" cy="284742"/>
            </a:xfrm>
            <a:prstGeom prst="rect">
              <a:avLst/>
            </a:prstGeom>
            <a:noFill/>
          </p:spPr>
          <p:txBody>
            <a:bodyPr wrap="square" rtlCol="0">
              <a:spAutoFit/>
            </a:bodyPr>
            <a:lstStyle/>
            <a:p>
              <a:r>
                <a:rPr lang="en-US" altLang="ko-KR" sz="1867" b="1" dirty="0">
                  <a:solidFill>
                    <a:schemeClr val="accent2"/>
                  </a:solidFill>
                  <a:cs typeface="Arial" pitchFamily="34" charset="0"/>
                </a:rPr>
                <a:t>Nucleosome Modification</a:t>
              </a:r>
              <a:endParaRPr lang="ko-KR" altLang="en-US" sz="1867" b="1" dirty="0">
                <a:solidFill>
                  <a:schemeClr val="accent2"/>
                </a:solidFill>
                <a:cs typeface="Arial" pitchFamily="34" charset="0"/>
              </a:endParaRPr>
            </a:p>
          </p:txBody>
        </p:sp>
      </p:grpSp>
      <p:sp>
        <p:nvSpPr>
          <p:cNvPr id="11" name="TextBox 10"/>
          <p:cNvSpPr txBox="1"/>
          <p:nvPr/>
        </p:nvSpPr>
        <p:spPr>
          <a:xfrm>
            <a:off x="1302774" y="2085671"/>
            <a:ext cx="945495"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5" name="Group 14"/>
          <p:cNvGrpSpPr/>
          <p:nvPr/>
        </p:nvGrpSpPr>
        <p:grpSpPr>
          <a:xfrm>
            <a:off x="2222745" y="1383810"/>
            <a:ext cx="3552395" cy="1294215"/>
            <a:chOff x="496119" y="2469560"/>
            <a:chExt cx="1752190" cy="970661"/>
          </a:xfrm>
          <a:noFill/>
        </p:grpSpPr>
        <p:sp>
          <p:nvSpPr>
            <p:cNvPr id="16" name="TextBox 15"/>
            <p:cNvSpPr txBox="1"/>
            <p:nvPr/>
          </p:nvSpPr>
          <p:spPr>
            <a:xfrm>
              <a:off x="496119" y="2724641"/>
              <a:ext cx="1752190" cy="715580"/>
            </a:xfrm>
            <a:prstGeom prst="rect">
              <a:avLst/>
            </a:prstGeom>
            <a:grpFill/>
          </p:spPr>
          <p:txBody>
            <a:bodyPr wrap="square" rtlCol="0">
              <a:spAutoFit/>
            </a:bodyPr>
            <a:lstStyle/>
            <a:p>
              <a:pPr algn="just"/>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Gene is defined as a segment of DNA which is capable of transcribing into RNA or transcribing and translating into protein. This is gene expression</a:t>
              </a:r>
            </a:p>
          </p:txBody>
        </p:sp>
        <p:sp>
          <p:nvSpPr>
            <p:cNvPr id="17" name="TextBox 16"/>
            <p:cNvSpPr txBox="1"/>
            <p:nvPr/>
          </p:nvSpPr>
          <p:spPr>
            <a:xfrm>
              <a:off x="496119" y="2469560"/>
              <a:ext cx="1752190" cy="284742"/>
            </a:xfrm>
            <a:prstGeom prst="rect">
              <a:avLst/>
            </a:prstGeom>
            <a:noFill/>
          </p:spPr>
          <p:txBody>
            <a:bodyPr wrap="square" rtlCol="0">
              <a:spAutoFit/>
            </a:bodyPr>
            <a:lstStyle/>
            <a:p>
              <a:r>
                <a:rPr lang="en-US" altLang="ko-KR" sz="1867" b="1" dirty="0">
                  <a:solidFill>
                    <a:schemeClr val="accent3"/>
                  </a:solidFill>
                  <a:cs typeface="Arial" pitchFamily="34" charset="0"/>
                </a:rPr>
                <a:t>Gene Expression</a:t>
              </a:r>
              <a:endParaRPr lang="ko-KR" altLang="en-US" sz="1867" b="1" dirty="0">
                <a:solidFill>
                  <a:schemeClr val="accent3"/>
                </a:solidFill>
                <a:cs typeface="Arial" pitchFamily="34" charset="0"/>
              </a:endParaRPr>
            </a:p>
          </p:txBody>
        </p:sp>
      </p:grpSp>
      <p:sp>
        <p:nvSpPr>
          <p:cNvPr id="18" name="TextBox 17"/>
          <p:cNvSpPr txBox="1"/>
          <p:nvPr/>
        </p:nvSpPr>
        <p:spPr>
          <a:xfrm>
            <a:off x="839771" y="2301820"/>
            <a:ext cx="945495"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22" name="Group 21"/>
          <p:cNvGrpSpPr/>
          <p:nvPr/>
        </p:nvGrpSpPr>
        <p:grpSpPr>
          <a:xfrm>
            <a:off x="2141865" y="4096975"/>
            <a:ext cx="3648404" cy="2186767"/>
            <a:chOff x="496119" y="2469560"/>
            <a:chExt cx="1799546" cy="1640076"/>
          </a:xfrm>
          <a:noFill/>
        </p:grpSpPr>
        <p:sp>
          <p:nvSpPr>
            <p:cNvPr id="23" name="TextBox 22"/>
            <p:cNvSpPr txBox="1"/>
            <p:nvPr/>
          </p:nvSpPr>
          <p:spPr>
            <a:xfrm>
              <a:off x="496119" y="2724641"/>
              <a:ext cx="1799546" cy="1384995"/>
            </a:xfrm>
            <a:prstGeom prst="rect">
              <a:avLst/>
            </a:prstGeom>
            <a:grpFill/>
          </p:spPr>
          <p:txBody>
            <a:bodyPr wrap="square" rtlCol="0">
              <a:spAutoFit/>
            </a:bodyPr>
            <a:lstStyle/>
            <a:p>
              <a:pPr algn="just"/>
              <a:r>
                <a:rPr lang="en-IN" sz="1400"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Most of the differences among cell types are due to differences in expression of genes, i.e., which ones are actively making RNA to produce proteins, and which ones are inactive, or silent. This phenomenon is epigenetics. The concept of epigenetics is mostly understood at the level of DNA modification and histone modifications</a:t>
              </a:r>
              <a:endParaRPr lang="en-IN" sz="14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ko-KR" sz="1600" dirty="0">
                <a:solidFill>
                  <a:schemeClr val="tx1">
                    <a:lumMod val="75000"/>
                    <a:lumOff val="25000"/>
                  </a:schemeClr>
                </a:solidFill>
                <a:cs typeface="Arial" pitchFamily="34" charset="0"/>
              </a:endParaRPr>
            </a:p>
          </p:txBody>
        </p:sp>
        <p:sp>
          <p:nvSpPr>
            <p:cNvPr id="24" name="TextBox 23"/>
            <p:cNvSpPr txBox="1"/>
            <p:nvPr/>
          </p:nvSpPr>
          <p:spPr>
            <a:xfrm>
              <a:off x="496119" y="2469560"/>
              <a:ext cx="1752190" cy="284742"/>
            </a:xfrm>
            <a:prstGeom prst="rect">
              <a:avLst/>
            </a:prstGeom>
            <a:noFill/>
          </p:spPr>
          <p:txBody>
            <a:bodyPr wrap="square" rtlCol="0">
              <a:spAutoFit/>
            </a:bodyPr>
            <a:lstStyle/>
            <a:p>
              <a:r>
                <a:rPr lang="en-US" altLang="ko-KR" sz="1867" b="1" dirty="0">
                  <a:solidFill>
                    <a:schemeClr val="accent1"/>
                  </a:solidFill>
                  <a:cs typeface="Arial" pitchFamily="34" charset="0"/>
                </a:rPr>
                <a:t>Epigenetics</a:t>
              </a:r>
              <a:endParaRPr lang="ko-KR" altLang="en-US" sz="1867" b="1" dirty="0">
                <a:solidFill>
                  <a:schemeClr val="accent1"/>
                </a:solidFill>
                <a:cs typeface="Arial" pitchFamily="34" charset="0"/>
              </a:endParaRPr>
            </a:p>
          </p:txBody>
        </p:sp>
      </p:grpSp>
      <p:sp>
        <p:nvSpPr>
          <p:cNvPr id="25" name="TextBox 24"/>
          <p:cNvSpPr txBox="1"/>
          <p:nvPr/>
        </p:nvSpPr>
        <p:spPr>
          <a:xfrm>
            <a:off x="1302774" y="4341907"/>
            <a:ext cx="945495"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grpSp>
        <p:nvGrpSpPr>
          <p:cNvPr id="29" name="Group 28"/>
          <p:cNvGrpSpPr/>
          <p:nvPr/>
        </p:nvGrpSpPr>
        <p:grpSpPr>
          <a:xfrm>
            <a:off x="7890041" y="3826873"/>
            <a:ext cx="3648405" cy="597035"/>
            <a:chOff x="496119" y="2724641"/>
            <a:chExt cx="1799546" cy="447777"/>
          </a:xfrm>
          <a:noFill/>
        </p:grpSpPr>
        <p:sp>
          <p:nvSpPr>
            <p:cNvPr id="30" name="TextBox 29"/>
            <p:cNvSpPr txBox="1"/>
            <p:nvPr/>
          </p:nvSpPr>
          <p:spPr>
            <a:xfrm>
              <a:off x="496119" y="2724641"/>
              <a:ext cx="1752190" cy="253916"/>
            </a:xfrm>
            <a:prstGeom prst="rect">
              <a:avLst/>
            </a:prstGeom>
            <a:grpFill/>
          </p:spPr>
          <p:txBody>
            <a:bodyPr wrap="square" rtlCol="0">
              <a:spAutoFit/>
            </a:bodyPr>
            <a:lstStyle/>
            <a:p>
              <a:endParaRPr lang="en-US" altLang="ko-KR" sz="1600" dirty="0">
                <a:solidFill>
                  <a:schemeClr val="tx1">
                    <a:lumMod val="75000"/>
                    <a:lumOff val="25000"/>
                  </a:schemeClr>
                </a:solidFill>
                <a:cs typeface="Arial" pitchFamily="34" charset="0"/>
              </a:endParaRPr>
            </a:p>
          </p:txBody>
        </p:sp>
        <p:sp>
          <p:nvSpPr>
            <p:cNvPr id="31" name="TextBox 30"/>
            <p:cNvSpPr txBox="1"/>
            <p:nvPr/>
          </p:nvSpPr>
          <p:spPr>
            <a:xfrm>
              <a:off x="543475" y="2887676"/>
              <a:ext cx="1752190" cy="284742"/>
            </a:xfrm>
            <a:prstGeom prst="rect">
              <a:avLst/>
            </a:prstGeom>
            <a:noFill/>
          </p:spPr>
          <p:txBody>
            <a:bodyPr wrap="square" rtlCol="0">
              <a:spAutoFit/>
            </a:bodyPr>
            <a:lstStyle/>
            <a:p>
              <a:r>
                <a:rPr lang="en-US" altLang="ko-KR" sz="1867" b="1" dirty="0">
                  <a:solidFill>
                    <a:schemeClr val="accent4"/>
                  </a:solidFill>
                  <a:cs typeface="Arial" pitchFamily="34" charset="0"/>
                </a:rPr>
                <a:t>Information</a:t>
              </a:r>
              <a:endParaRPr lang="ko-KR" altLang="en-US" sz="1867" b="1" dirty="0">
                <a:solidFill>
                  <a:schemeClr val="accent4"/>
                </a:solidFill>
                <a:cs typeface="Arial" pitchFamily="34" charset="0"/>
              </a:endParaRPr>
            </a:p>
          </p:txBody>
        </p:sp>
      </p:grpSp>
      <p:pic>
        <p:nvPicPr>
          <p:cNvPr id="33" name="Picture 32">
            <a:extLst>
              <a:ext uri="{FF2B5EF4-FFF2-40B4-BE49-F238E27FC236}">
                <a16:creationId xmlns:a16="http://schemas.microsoft.com/office/drawing/2014/main" id="{6C090CCD-9049-403C-992C-A24F7645E76A}"/>
              </a:ext>
            </a:extLst>
          </p:cNvPr>
          <p:cNvPicPr>
            <a:picLocks noChangeAspect="1"/>
          </p:cNvPicPr>
          <p:nvPr/>
        </p:nvPicPr>
        <p:blipFill>
          <a:blip r:embed="rId2"/>
          <a:stretch>
            <a:fillRect/>
          </a:stretch>
        </p:blipFill>
        <p:spPr>
          <a:xfrm>
            <a:off x="6011653" y="1240782"/>
            <a:ext cx="2009872" cy="1980001"/>
          </a:xfrm>
          <a:prstGeom prst="rect">
            <a:avLst/>
          </a:prstGeom>
        </p:spPr>
      </p:pic>
      <p:pic>
        <p:nvPicPr>
          <p:cNvPr id="2050" name="Picture 2" descr="What is the 'Central Dogma'? | Facts | yourgenome.org">
            <a:extLst>
              <a:ext uri="{FF2B5EF4-FFF2-40B4-BE49-F238E27FC236}">
                <a16:creationId xmlns:a16="http://schemas.microsoft.com/office/drawing/2014/main" id="{EADFECE5-C9B5-4219-B046-94CC8579B9F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4123"/>
          <a:stretch/>
        </p:blipFill>
        <p:spPr bwMode="auto">
          <a:xfrm>
            <a:off x="281913" y="1155311"/>
            <a:ext cx="1871792" cy="19487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Hard  (tightly wound) to read DNA">
            <a:extLst>
              <a:ext uri="{FF2B5EF4-FFF2-40B4-BE49-F238E27FC236}">
                <a16:creationId xmlns:a16="http://schemas.microsoft.com/office/drawing/2014/main" id="{6B8DF14A-12F8-46A0-B29D-93A6B300D690}"/>
              </a:ext>
            </a:extLst>
          </p:cNvPr>
          <p:cNvPicPr/>
          <p:nvPr/>
        </p:nvPicPr>
        <p:blipFill rotWithShape="1">
          <a:blip r:embed="rId4" cstate="print">
            <a:extLst>
              <a:ext uri="{28A0092B-C50C-407E-A947-70E740481C1C}">
                <a14:useLocalDpi xmlns:a14="http://schemas.microsoft.com/office/drawing/2010/main" val="0"/>
              </a:ext>
            </a:extLst>
          </a:blip>
          <a:srcRect l="11034" t="27166" r="6411" b="15905"/>
          <a:stretch/>
        </p:blipFill>
        <p:spPr bwMode="auto">
          <a:xfrm>
            <a:off x="518549" y="5189126"/>
            <a:ext cx="1635156" cy="1104901"/>
          </a:xfrm>
          <a:prstGeom prst="rect">
            <a:avLst/>
          </a:prstGeom>
          <a:noFill/>
          <a:ln>
            <a:noFill/>
          </a:ln>
          <a:extLst>
            <a:ext uri="{53640926-AAD7-44D8-BBD7-CCE9431645EC}">
              <a14:shadowObscured xmlns:a14="http://schemas.microsoft.com/office/drawing/2010/main"/>
            </a:ext>
          </a:extLst>
        </p:spPr>
      </p:pic>
      <p:sp>
        <p:nvSpPr>
          <p:cNvPr id="37" name="Oval 21">
            <a:extLst>
              <a:ext uri="{FF2B5EF4-FFF2-40B4-BE49-F238E27FC236}">
                <a16:creationId xmlns:a16="http://schemas.microsoft.com/office/drawing/2014/main" id="{AE9302BC-13C5-4CE6-A163-49A456371AFE}"/>
              </a:ext>
            </a:extLst>
          </p:cNvPr>
          <p:cNvSpPr>
            <a:spLocks noChangeAspect="1"/>
          </p:cNvSpPr>
          <p:nvPr/>
        </p:nvSpPr>
        <p:spPr>
          <a:xfrm rot="19341617">
            <a:off x="7137223" y="4631416"/>
            <a:ext cx="769860" cy="77628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FF0000"/>
              </a:solidFill>
            </a:endParaRPr>
          </a:p>
        </p:txBody>
      </p:sp>
      <p:sp>
        <p:nvSpPr>
          <p:cNvPr id="38" name="Oval 21">
            <a:extLst>
              <a:ext uri="{FF2B5EF4-FFF2-40B4-BE49-F238E27FC236}">
                <a16:creationId xmlns:a16="http://schemas.microsoft.com/office/drawing/2014/main" id="{865C35B4-67FB-4E02-B3EE-900000233F43}"/>
              </a:ext>
            </a:extLst>
          </p:cNvPr>
          <p:cNvSpPr>
            <a:spLocks noChangeAspect="1"/>
          </p:cNvSpPr>
          <p:nvPr/>
        </p:nvSpPr>
        <p:spPr>
          <a:xfrm rot="7439674">
            <a:off x="7107973" y="5346626"/>
            <a:ext cx="769860" cy="76354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FF0000"/>
              </a:solidFill>
            </a:endParaRPr>
          </a:p>
        </p:txBody>
      </p:sp>
      <p:sp>
        <p:nvSpPr>
          <p:cNvPr id="39" name="Oval 21">
            <a:extLst>
              <a:ext uri="{FF2B5EF4-FFF2-40B4-BE49-F238E27FC236}">
                <a16:creationId xmlns:a16="http://schemas.microsoft.com/office/drawing/2014/main" id="{22F3CD2C-304A-4D27-BE2C-A31ED056AA80}"/>
              </a:ext>
            </a:extLst>
          </p:cNvPr>
          <p:cNvSpPr>
            <a:spLocks noChangeAspect="1"/>
          </p:cNvSpPr>
          <p:nvPr/>
        </p:nvSpPr>
        <p:spPr>
          <a:xfrm rot="1400458">
            <a:off x="6516331" y="4940340"/>
            <a:ext cx="769860" cy="77628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FF0000"/>
              </a:solidFill>
            </a:endParaRPr>
          </a:p>
        </p:txBody>
      </p:sp>
      <p:sp>
        <p:nvSpPr>
          <p:cNvPr id="35" name="TextBox 34">
            <a:extLst>
              <a:ext uri="{FF2B5EF4-FFF2-40B4-BE49-F238E27FC236}">
                <a16:creationId xmlns:a16="http://schemas.microsoft.com/office/drawing/2014/main" id="{6DDF0210-780E-447E-8345-E1C3CDC7FFD6}"/>
              </a:ext>
            </a:extLst>
          </p:cNvPr>
          <p:cNvSpPr txBox="1"/>
          <p:nvPr/>
        </p:nvSpPr>
        <p:spPr>
          <a:xfrm>
            <a:off x="7917112" y="4360861"/>
            <a:ext cx="3690272" cy="2246769"/>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Living cells are kind of information processing systems, information can be present at different levels of functions a cell does, The nucleosome arrangement on the DNA and their modifications can be thought of containing the information for the regulation of gene expression. By understanding the quantity of information stored in the system of nucleosome + DNA, we can understand how gene expression is controlled by this system.</a:t>
            </a:r>
          </a:p>
        </p:txBody>
      </p:sp>
      <p:pic>
        <p:nvPicPr>
          <p:cNvPr id="26" name="Picture 25" descr="Easy (loosely wound) to read DNA">
            <a:extLst>
              <a:ext uri="{FF2B5EF4-FFF2-40B4-BE49-F238E27FC236}">
                <a16:creationId xmlns:a16="http://schemas.microsoft.com/office/drawing/2014/main" id="{14CC5AE3-556C-4A0D-A242-226824B96997}"/>
              </a:ext>
            </a:extLst>
          </p:cNvPr>
          <p:cNvPicPr/>
          <p:nvPr/>
        </p:nvPicPr>
        <p:blipFill rotWithShape="1">
          <a:blip r:embed="rId5" cstate="print">
            <a:extLst>
              <a:ext uri="{28A0092B-C50C-407E-A947-70E740481C1C}">
                <a14:useLocalDpi xmlns:a14="http://schemas.microsoft.com/office/drawing/2010/main" val="0"/>
              </a:ext>
            </a:extLst>
          </a:blip>
          <a:srcRect l="2526" t="13306" r="5474" b="26210"/>
          <a:stretch/>
        </p:blipFill>
        <p:spPr bwMode="auto">
          <a:xfrm>
            <a:off x="510113" y="4103215"/>
            <a:ext cx="1568450" cy="11049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940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DD9CB-C24B-46B8-AF76-F32EE04914F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3503" y="872617"/>
            <a:ext cx="4604221" cy="3239951"/>
          </a:xfrm>
          <a:prstGeom prst="rect">
            <a:avLst/>
          </a:prstGeom>
          <a:noFill/>
          <a:ln>
            <a:noFill/>
          </a:ln>
        </p:spPr>
      </p:pic>
      <p:sp>
        <p:nvSpPr>
          <p:cNvPr id="6" name="TextBox 5">
            <a:extLst>
              <a:ext uri="{FF2B5EF4-FFF2-40B4-BE49-F238E27FC236}">
                <a16:creationId xmlns:a16="http://schemas.microsoft.com/office/drawing/2014/main" id="{01EC4F19-8739-4B70-A86B-719B831B1AB5}"/>
              </a:ext>
            </a:extLst>
          </p:cNvPr>
          <p:cNvSpPr txBox="1"/>
          <p:nvPr/>
        </p:nvSpPr>
        <p:spPr>
          <a:xfrm>
            <a:off x="429418" y="4500756"/>
            <a:ext cx="5333260" cy="2246769"/>
          </a:xfrm>
          <a:prstGeom prst="rect">
            <a:avLst/>
          </a:prstGeom>
          <a:noFill/>
        </p:spPr>
        <p:txBody>
          <a:bodyPr wrap="square">
            <a:spAutoFit/>
          </a:bodyPr>
          <a:lstStyle/>
          <a:p>
            <a:pPr lvl="0" algn="just"/>
            <a:r>
              <a:rPr lang="en-US" sz="1400" dirty="0">
                <a:effectLst/>
                <a:latin typeface="Times New Roman" panose="02020603050405020304" pitchFamily="18" charset="0"/>
                <a:ea typeface="Times New Roman" panose="02020603050405020304" pitchFamily="18" charset="0"/>
              </a:rPr>
              <a:t>Observations – </a:t>
            </a: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As predicted, for Kon/Koff = 1, the average rate of modification is 0.5, because the rate of association of nucleosome modification is equal to rate of dissociation of nucleosome modification. </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Also, when Kon/koff = 9, the average rate of modification is approximately 1 as the Kon&gt;&gt;Koff, therefore all the nucleosomes will be found to be modified in this condition.</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When Kon/Koff = 1/9, the average rate of modification is approximately 0 as the Koff&gt;&gt; Kon, therefore all the nucleosomes will be found in unmodified state in this condition.</a:t>
            </a:r>
            <a:endParaRPr lang="en-IN" sz="14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1B564B29-28FD-4DCE-86F9-1F754771F91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67635" y="872617"/>
            <a:ext cx="3852909" cy="3095701"/>
          </a:xfrm>
          <a:prstGeom prst="rect">
            <a:avLst/>
          </a:prstGeom>
          <a:noFill/>
          <a:ln>
            <a:noFill/>
          </a:ln>
        </p:spPr>
      </p:pic>
      <p:sp>
        <p:nvSpPr>
          <p:cNvPr id="8" name="TextBox 7">
            <a:extLst>
              <a:ext uri="{FF2B5EF4-FFF2-40B4-BE49-F238E27FC236}">
                <a16:creationId xmlns:a16="http://schemas.microsoft.com/office/drawing/2014/main" id="{DDA37670-BCE4-4A61-B988-39AF9B04F50F}"/>
              </a:ext>
            </a:extLst>
          </p:cNvPr>
          <p:cNvSpPr txBox="1"/>
          <p:nvPr/>
        </p:nvSpPr>
        <p:spPr>
          <a:xfrm>
            <a:off x="943252" y="-44745"/>
            <a:ext cx="10112407" cy="1077218"/>
          </a:xfrm>
          <a:prstGeom prst="rect">
            <a:avLst/>
          </a:prstGeom>
          <a:noFill/>
        </p:spPr>
        <p:txBody>
          <a:bodyPr wrap="square">
            <a:spAutoFit/>
          </a:bodyPr>
          <a:lstStyle/>
          <a:p>
            <a:pPr lvl="0" algn="ctr">
              <a:spcBef>
                <a:spcPts val="200"/>
              </a:spcBef>
            </a:pPr>
            <a:r>
              <a:rPr lang="en-US" sz="32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Average modification rate</a:t>
            </a:r>
            <a:r>
              <a:rPr lang="en-US"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with change in association and dissociation rate of the nucleosome modification.</a:t>
            </a:r>
            <a:endParaRPr lang="en-IN"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3C62C16-E50B-4AFB-BF93-4E86800D0ECA}"/>
              </a:ext>
            </a:extLst>
          </p:cNvPr>
          <p:cNvSpPr txBox="1"/>
          <p:nvPr/>
        </p:nvSpPr>
        <p:spPr>
          <a:xfrm>
            <a:off x="523536" y="4039091"/>
            <a:ext cx="5149295" cy="461665"/>
          </a:xfrm>
          <a:prstGeom prst="rect">
            <a:avLst/>
          </a:prstGeom>
          <a:noFill/>
        </p:spPr>
        <p:txBody>
          <a:bodyPr wrap="square">
            <a:spAutoFit/>
          </a:bodyPr>
          <a:lstStyle/>
          <a:p>
            <a:pPr algn="just"/>
            <a:r>
              <a:rPr lang="en-US" sz="1200" b="1" i="1" dirty="0">
                <a:effectLst/>
                <a:latin typeface="Times New Roman" panose="02020603050405020304" pitchFamily="18" charset="0"/>
                <a:ea typeface="Times New Roman" panose="02020603050405020304" pitchFamily="18" charset="0"/>
              </a:rPr>
              <a:t>Figure - Heat Map for average rate of modification for range of association and dissociation rate (0.1 to 0.9 modifications/sec) of nucleosome modification</a:t>
            </a:r>
            <a:endParaRPr lang="en-IN" sz="1200" b="1" i="1" dirty="0"/>
          </a:p>
        </p:txBody>
      </p:sp>
      <p:cxnSp>
        <p:nvCxnSpPr>
          <p:cNvPr id="11" name="Straight Connector 10">
            <a:extLst>
              <a:ext uri="{FF2B5EF4-FFF2-40B4-BE49-F238E27FC236}">
                <a16:creationId xmlns:a16="http://schemas.microsoft.com/office/drawing/2014/main" id="{2B07F7B4-4B7A-4075-8C4D-E8A36CE39DC5}"/>
              </a:ext>
            </a:extLst>
          </p:cNvPr>
          <p:cNvCxnSpPr>
            <a:cxnSpLocks/>
          </p:cNvCxnSpPr>
          <p:nvPr/>
        </p:nvCxnSpPr>
        <p:spPr>
          <a:xfrm>
            <a:off x="6764784" y="2254928"/>
            <a:ext cx="1624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135922-433C-4BA0-8B5B-ADCFFADB0FEA}"/>
              </a:ext>
            </a:extLst>
          </p:cNvPr>
          <p:cNvCxnSpPr>
            <a:cxnSpLocks/>
          </p:cNvCxnSpPr>
          <p:nvPr/>
        </p:nvCxnSpPr>
        <p:spPr>
          <a:xfrm>
            <a:off x="8389398" y="2254928"/>
            <a:ext cx="0" cy="125175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29BE03-7ABC-4D94-9391-48B7C013BE89}"/>
              </a:ext>
            </a:extLst>
          </p:cNvPr>
          <p:cNvSpPr txBox="1"/>
          <p:nvPr/>
        </p:nvSpPr>
        <p:spPr>
          <a:xfrm>
            <a:off x="6093573" y="3968305"/>
            <a:ext cx="4790650"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rPr>
              <a:t>Figure - Reciprocal plot of average value of modification vs Kon/Koff (ratio of association and dissociation rate of nucleosome modification)</a:t>
            </a:r>
            <a:endParaRPr lang="en-IN" sz="1200" b="1" i="1" dirty="0">
              <a:effectLst/>
              <a:latin typeface="Times New Roman" panose="02020603050405020304" pitchFamily="18" charset="0"/>
              <a:ea typeface="Times New Roman" panose="02020603050405020304" pitchFamily="18" charset="0"/>
            </a:endParaRPr>
          </a:p>
        </p:txBody>
      </p:sp>
      <p:sp>
        <p:nvSpPr>
          <p:cNvPr id="20" name="TextBox 19">
            <a:extLst>
              <a:ext uri="{FF2B5EF4-FFF2-40B4-BE49-F238E27FC236}">
                <a16:creationId xmlns:a16="http://schemas.microsoft.com/office/drawing/2014/main" id="{783B7329-F261-4B7D-8681-92DE4BAE2C50}"/>
              </a:ext>
            </a:extLst>
          </p:cNvPr>
          <p:cNvSpPr txBox="1"/>
          <p:nvPr/>
        </p:nvSpPr>
        <p:spPr>
          <a:xfrm>
            <a:off x="6322790" y="4885476"/>
            <a:ext cx="5439792" cy="1477328"/>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reciprocal plot was made for the average rate of modification vs Kon/Koff, to observe the average rate of modification when the ratio of modification rates is 1, and as predicted, a straight line was obtained with 1/ (average rate of modification) = 2 for Koff/Kon = 1</a:t>
            </a:r>
            <a:endParaRPr lang="en-IN" dirty="0"/>
          </a:p>
        </p:txBody>
      </p:sp>
      <p:sp>
        <p:nvSpPr>
          <p:cNvPr id="21" name="Rectangle: Top Corners Rounded 20">
            <a:extLst>
              <a:ext uri="{FF2B5EF4-FFF2-40B4-BE49-F238E27FC236}">
                <a16:creationId xmlns:a16="http://schemas.microsoft.com/office/drawing/2014/main" id="{4AA0140C-6B23-411E-A814-32B960418386}"/>
              </a:ext>
            </a:extLst>
          </p:cNvPr>
          <p:cNvSpPr/>
          <p:nvPr/>
        </p:nvSpPr>
        <p:spPr>
          <a:xfrm>
            <a:off x="6267635" y="4657709"/>
            <a:ext cx="5654004" cy="1932861"/>
          </a:xfrm>
          <a:prstGeom prst="round2SameRect">
            <a:avLst/>
          </a:prstGeom>
          <a:noFill/>
          <a:ln>
            <a:solidFill>
              <a:schemeClr val="accent6">
                <a:lumMod val="5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114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DA4195-B164-4925-9A7F-7D18DD30E9F6}"/>
              </a:ext>
            </a:extLst>
          </p:cNvPr>
          <p:cNvSpPr/>
          <p:nvPr/>
        </p:nvSpPr>
        <p:spPr>
          <a:xfrm>
            <a:off x="718629" y="139373"/>
            <a:ext cx="286347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Summary</a:t>
            </a:r>
          </a:p>
        </p:txBody>
      </p:sp>
      <p:sp>
        <p:nvSpPr>
          <p:cNvPr id="13" name="TextBox 12">
            <a:extLst>
              <a:ext uri="{FF2B5EF4-FFF2-40B4-BE49-F238E27FC236}">
                <a16:creationId xmlns:a16="http://schemas.microsoft.com/office/drawing/2014/main" id="{7FCC2A72-B7AF-45EF-BB93-10BCF2968157}"/>
              </a:ext>
            </a:extLst>
          </p:cNvPr>
          <p:cNvSpPr txBox="1"/>
          <p:nvPr/>
        </p:nvSpPr>
        <p:spPr>
          <a:xfrm>
            <a:off x="882658" y="1652857"/>
            <a:ext cx="5776106" cy="2708434"/>
          </a:xfrm>
          <a:prstGeom prst="rect">
            <a:avLst/>
          </a:prstGeom>
          <a:noFill/>
        </p:spPr>
        <p:txBody>
          <a:bodyPr wrap="square" rtlCol="0">
            <a:spAutoFit/>
          </a:bodyPr>
          <a:lstStyle/>
          <a:p>
            <a:pPr marR="0" lvl="0" algn="r"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extra information which is added</a:t>
            </a:r>
          </a:p>
          <a:p>
            <a:pPr marR="0" lvl="0" algn="just"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to the PHO5 promoter, at nucleosome level and nucleosome modification level. Using data from brown et al. for calculating the information at nucleosome level for PHO5 promoter model, we found the role of different mutations or deletions of mutant strains of PHO5 promoter in increasing or decreasing the transcription burst frequency using information values predicted from experimental predictions, theoretical predictions and kinetic monte carlo simulations. </a:t>
            </a: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Pho4 deletions were found to greatly influence the probability of occurrence of intermediate microstates </a:t>
            </a:r>
          </a:p>
          <a:p>
            <a:pPr marR="0" lvl="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 PHO5 promoter model.</a:t>
            </a:r>
          </a:p>
          <a:p>
            <a:pPr marR="0" lvl="0" algn="just"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dirty="0"/>
          </a:p>
        </p:txBody>
      </p:sp>
      <p:sp>
        <p:nvSpPr>
          <p:cNvPr id="14" name="TextBox 13">
            <a:extLst>
              <a:ext uri="{FF2B5EF4-FFF2-40B4-BE49-F238E27FC236}">
                <a16:creationId xmlns:a16="http://schemas.microsoft.com/office/drawing/2014/main" id="{EE90E919-F948-4A3B-9A89-51AFDFA8DC91}"/>
              </a:ext>
            </a:extLst>
          </p:cNvPr>
          <p:cNvSpPr txBox="1"/>
          <p:nvPr/>
        </p:nvSpPr>
        <p:spPr>
          <a:xfrm>
            <a:off x="6916720" y="3416335"/>
            <a:ext cx="4976014" cy="2523768"/>
          </a:xfrm>
          <a:prstGeom prst="rect">
            <a:avLst/>
          </a:prstGeom>
          <a:noFill/>
        </p:spPr>
        <p:txBody>
          <a:bodyPr wrap="square" rtlCol="0">
            <a:spAutoFit/>
          </a:bodyPr>
          <a:lstStyle/>
          <a:p>
            <a:pPr algn="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Using data from Weiner et al., </a:t>
            </a:r>
          </a:p>
          <a:p>
            <a:pPr algn="just"/>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 calculated the information at nucleosome modification level for PHO5 promoter, we derived the probability of occurrences of different modifications on the nucleosomes of PHO5 promoter, with the help of simulations, we calculated the nucleosome modification information for 25 different modifications and found that </a:t>
            </a: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h3k37me has highest information whereas h3k4me3 has least information. The information values for all the modifications lies in range of</a:t>
            </a:r>
          </a:p>
          <a:p>
            <a:pPr algn="just"/>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2.23 to 2.37 bits. </a:t>
            </a:r>
          </a:p>
          <a:p>
            <a:endParaRPr lang="en-IN" dirty="0"/>
          </a:p>
        </p:txBody>
      </p:sp>
      <p:sp>
        <p:nvSpPr>
          <p:cNvPr id="15" name="TextBox 14">
            <a:extLst>
              <a:ext uri="{FF2B5EF4-FFF2-40B4-BE49-F238E27FC236}">
                <a16:creationId xmlns:a16="http://schemas.microsoft.com/office/drawing/2014/main" id="{76AD552A-F811-425C-820C-EDD7D736286D}"/>
              </a:ext>
            </a:extLst>
          </p:cNvPr>
          <p:cNvSpPr txBox="1"/>
          <p:nvPr/>
        </p:nvSpPr>
        <p:spPr>
          <a:xfrm>
            <a:off x="916257" y="4893637"/>
            <a:ext cx="5823554" cy="1569660"/>
          </a:xfrm>
          <a:prstGeom prst="rect">
            <a:avLst/>
          </a:prstGeom>
          <a:noFill/>
        </p:spPr>
        <p:txBody>
          <a:bodyPr wrap="square" rtlCol="0">
            <a:spAutoFit/>
          </a:bodyPr>
          <a:lstStyle/>
          <a:p>
            <a:pPr algn="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Rate of association of nucleosome</a:t>
            </a:r>
          </a:p>
          <a:p>
            <a:pPr algn="just"/>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modification (Kon) and rate of dissociation of nucleosome modifications (Koff) were predicted for the information value to lie in the above-mentioned range (provided that the kon is 0.5) and were found to be in two range of </a:t>
            </a:r>
            <a:r>
              <a:rPr kumimoji="0" lang="en-US" altLang="en-US" sz="1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[0.17-0.2] and [0.98-1.17] </a:t>
            </a: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nucleosomes/ sec. Also, </a:t>
            </a:r>
            <a:r>
              <a:rPr kumimoji="0" lang="en-US" altLang="en-US" sz="1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information was found to be 2.7 bits when Kon = Koff.</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sz="1200" dirty="0"/>
          </a:p>
        </p:txBody>
      </p:sp>
      <p:sp>
        <p:nvSpPr>
          <p:cNvPr id="16" name="Flowchart: Punched Tape 15">
            <a:extLst>
              <a:ext uri="{FF2B5EF4-FFF2-40B4-BE49-F238E27FC236}">
                <a16:creationId xmlns:a16="http://schemas.microsoft.com/office/drawing/2014/main" id="{D341BB1A-33F4-4865-BBCE-F52F6F5D415A}"/>
              </a:ext>
            </a:extLst>
          </p:cNvPr>
          <p:cNvSpPr/>
          <p:nvPr/>
        </p:nvSpPr>
        <p:spPr>
          <a:xfrm>
            <a:off x="882658" y="1331651"/>
            <a:ext cx="5890753" cy="2814222"/>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unched Tape 16">
            <a:extLst>
              <a:ext uri="{FF2B5EF4-FFF2-40B4-BE49-F238E27FC236}">
                <a16:creationId xmlns:a16="http://schemas.microsoft.com/office/drawing/2014/main" id="{D4902723-C719-4A87-BFD6-F00FF771F845}"/>
              </a:ext>
            </a:extLst>
          </p:cNvPr>
          <p:cNvSpPr/>
          <p:nvPr/>
        </p:nvSpPr>
        <p:spPr>
          <a:xfrm>
            <a:off x="6916720" y="3146186"/>
            <a:ext cx="4976014" cy="2675991"/>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unched Tape 17">
            <a:extLst>
              <a:ext uri="{FF2B5EF4-FFF2-40B4-BE49-F238E27FC236}">
                <a16:creationId xmlns:a16="http://schemas.microsoft.com/office/drawing/2014/main" id="{987AD0A0-A5F7-4168-9406-9E575A4EF3C2}"/>
              </a:ext>
            </a:extLst>
          </p:cNvPr>
          <p:cNvSpPr/>
          <p:nvPr/>
        </p:nvSpPr>
        <p:spPr>
          <a:xfrm>
            <a:off x="882658" y="4678219"/>
            <a:ext cx="5890753" cy="1817521"/>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lowchart: Punched Tape 18">
            <a:extLst>
              <a:ext uri="{FF2B5EF4-FFF2-40B4-BE49-F238E27FC236}">
                <a16:creationId xmlns:a16="http://schemas.microsoft.com/office/drawing/2014/main" id="{C03E32C8-F932-46ED-90C0-0567CF06FA55}"/>
              </a:ext>
            </a:extLst>
          </p:cNvPr>
          <p:cNvSpPr/>
          <p:nvPr/>
        </p:nvSpPr>
        <p:spPr>
          <a:xfrm>
            <a:off x="6916720" y="762730"/>
            <a:ext cx="4432997" cy="1945300"/>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2E4FF43-1C52-4C0B-AFD7-08EF45D8BEFE}"/>
              </a:ext>
            </a:extLst>
          </p:cNvPr>
          <p:cNvSpPr txBox="1"/>
          <p:nvPr/>
        </p:nvSpPr>
        <p:spPr>
          <a:xfrm>
            <a:off x="6897063" y="935161"/>
            <a:ext cx="4375675" cy="1600438"/>
          </a:xfrm>
          <a:prstGeom prst="rect">
            <a:avLst/>
          </a:prstGeom>
          <a:noFill/>
        </p:spPr>
        <p:txBody>
          <a:bodyPr wrap="square" rtlCol="0">
            <a:spAutoFit/>
          </a:bodyPr>
          <a:lstStyle/>
          <a:p>
            <a:pPr algn="r"/>
            <a:r>
              <a:rPr lang="en-IN" sz="1400" dirty="0"/>
              <a:t>Using Boltzmann entropy, </a:t>
            </a:r>
          </a:p>
          <a:p>
            <a:pPr algn="just"/>
            <a:r>
              <a:rPr lang="en-IN" sz="1400" dirty="0"/>
              <a:t>we were able calculate the extra information for PHO5 promoter in natural units when nucleosomes were added to the promoter, and identified PHO5 promoter gene has only 3 nucleosomes because </a:t>
            </a:r>
            <a:r>
              <a:rPr lang="en-IN" sz="1400" b="1" dirty="0"/>
              <a:t>with addition of 3 nucleosomes, the extra information added to PHO5 promoter will be maximum.</a:t>
            </a:r>
          </a:p>
        </p:txBody>
      </p:sp>
    </p:spTree>
    <p:extLst>
      <p:ext uri="{BB962C8B-B14F-4D97-AF65-F5344CB8AC3E}">
        <p14:creationId xmlns:p14="http://schemas.microsoft.com/office/powerpoint/2010/main" val="444272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5D106FE-04BD-4021-A006-9624A3FE8388}"/>
              </a:ext>
            </a:extLst>
          </p:cNvPr>
          <p:cNvGraphicFramePr/>
          <p:nvPr>
            <p:extLst>
              <p:ext uri="{D42A27DB-BD31-4B8C-83A1-F6EECF244321}">
                <p14:modId xmlns:p14="http://schemas.microsoft.com/office/powerpoint/2010/main" val="2067432979"/>
              </p:ext>
            </p:extLst>
          </p:nvPr>
        </p:nvGraphicFramePr>
        <p:xfrm>
          <a:off x="345896" y="150920"/>
          <a:ext cx="11124054" cy="655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3828CD7-2992-4A9E-AF05-9B3431B49CA2}"/>
              </a:ext>
            </a:extLst>
          </p:cNvPr>
          <p:cNvSpPr/>
          <p:nvPr/>
        </p:nvSpPr>
        <p:spPr>
          <a:xfrm>
            <a:off x="2444157" y="2816415"/>
            <a:ext cx="31489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pic>
        <p:nvPicPr>
          <p:cNvPr id="3" name="Graphic 2" descr="Questions">
            <a:extLst>
              <a:ext uri="{FF2B5EF4-FFF2-40B4-BE49-F238E27FC236}">
                <a16:creationId xmlns:a16="http://schemas.microsoft.com/office/drawing/2014/main" id="{E073BD19-6122-4D8E-B5D7-1DC8120418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7508" y="3794516"/>
            <a:ext cx="1205883" cy="1205883"/>
          </a:xfrm>
          <a:prstGeom prst="rect">
            <a:avLst/>
          </a:prstGeom>
        </p:spPr>
      </p:pic>
      <p:pic>
        <p:nvPicPr>
          <p:cNvPr id="9" name="Graphic 8" descr="Group brainstorm">
            <a:extLst>
              <a:ext uri="{FF2B5EF4-FFF2-40B4-BE49-F238E27FC236}">
                <a16:creationId xmlns:a16="http://schemas.microsoft.com/office/drawing/2014/main" id="{8F723275-E0AC-4D48-B9E6-38EC643460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94357" y="1434664"/>
            <a:ext cx="1272187" cy="1287162"/>
          </a:xfrm>
          <a:prstGeom prst="rect">
            <a:avLst/>
          </a:prstGeom>
        </p:spPr>
      </p:pic>
      <p:pic>
        <p:nvPicPr>
          <p:cNvPr id="19" name="Graphic 18" descr="Teacher">
            <a:extLst>
              <a:ext uri="{FF2B5EF4-FFF2-40B4-BE49-F238E27FC236}">
                <a16:creationId xmlns:a16="http://schemas.microsoft.com/office/drawing/2014/main" id="{18404570-0424-45F0-96D3-8CB44F15C2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700" y="4619625"/>
            <a:ext cx="914400" cy="914400"/>
          </a:xfrm>
          <a:prstGeom prst="rect">
            <a:avLst/>
          </a:prstGeom>
        </p:spPr>
      </p:pic>
    </p:spTree>
    <p:extLst>
      <p:ext uri="{BB962C8B-B14F-4D97-AF65-F5344CB8AC3E}">
        <p14:creationId xmlns:p14="http://schemas.microsoft.com/office/powerpoint/2010/main" val="2159917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4BE47-30EB-4C6D-BBA6-FBDE76D5893F}"/>
              </a:ext>
            </a:extLst>
          </p:cNvPr>
          <p:cNvPicPr/>
          <p:nvPr/>
        </p:nvPicPr>
        <p:blipFill rotWithShape="1">
          <a:blip r:embed="rId2">
            <a:extLst>
              <a:ext uri="{28A0092B-C50C-407E-A947-70E740481C1C}">
                <a14:useLocalDpi xmlns:a14="http://schemas.microsoft.com/office/drawing/2010/main" val="0"/>
              </a:ext>
            </a:extLst>
          </a:blip>
          <a:srcRect r="10788"/>
          <a:stretch/>
        </p:blipFill>
        <p:spPr bwMode="auto">
          <a:xfrm>
            <a:off x="2544831" y="1305651"/>
            <a:ext cx="6525087" cy="4962618"/>
          </a:xfrm>
          <a:prstGeom prst="rect">
            <a:avLst/>
          </a:prstGeom>
          <a:noFill/>
          <a:ln>
            <a:noFill/>
          </a:ln>
        </p:spPr>
      </p:pic>
      <p:sp>
        <p:nvSpPr>
          <p:cNvPr id="2" name="TextBox 1">
            <a:extLst>
              <a:ext uri="{FF2B5EF4-FFF2-40B4-BE49-F238E27FC236}">
                <a16:creationId xmlns:a16="http://schemas.microsoft.com/office/drawing/2014/main" id="{3663DA5E-F01F-43F1-B32B-98C2FB94AA93}"/>
              </a:ext>
            </a:extLst>
          </p:cNvPr>
          <p:cNvSpPr txBox="1"/>
          <p:nvPr/>
        </p:nvSpPr>
        <p:spPr>
          <a:xfrm rot="18756805">
            <a:off x="8500922" y="3275113"/>
            <a:ext cx="1611711" cy="307777"/>
          </a:xfrm>
          <a:prstGeom prst="rect">
            <a:avLst/>
          </a:prstGeom>
          <a:solidFill>
            <a:schemeClr val="bg1"/>
          </a:solidFill>
        </p:spPr>
        <p:txBody>
          <a:bodyPr wrap="square" rtlCol="0">
            <a:spAutoFit/>
          </a:bodyPr>
          <a:lstStyle/>
          <a:p>
            <a:r>
              <a:rPr lang="en-IN" sz="1400" b="1" dirty="0"/>
              <a:t>Phosphate starved</a:t>
            </a:r>
          </a:p>
        </p:txBody>
      </p:sp>
      <p:sp>
        <p:nvSpPr>
          <p:cNvPr id="3" name="Rectangle 2">
            <a:extLst>
              <a:ext uri="{FF2B5EF4-FFF2-40B4-BE49-F238E27FC236}">
                <a16:creationId xmlns:a16="http://schemas.microsoft.com/office/drawing/2014/main" id="{325D407F-EBC9-45FD-9E71-C0455069C296}"/>
              </a:ext>
            </a:extLst>
          </p:cNvPr>
          <p:cNvSpPr/>
          <p:nvPr/>
        </p:nvSpPr>
        <p:spPr>
          <a:xfrm>
            <a:off x="271779" y="105322"/>
            <a:ext cx="11920221" cy="1200329"/>
          </a:xfrm>
          <a:prstGeom prst="rect">
            <a:avLst/>
          </a:prstGeom>
          <a:noFill/>
        </p:spPr>
        <p:txBody>
          <a:bodyPr wrap="square" lIns="91440" tIns="45720" rIns="91440" bIns="45720">
            <a:spAutoFit/>
          </a:bodyPr>
          <a:lstStyle/>
          <a:p>
            <a:pPr algn="ctr"/>
            <a:r>
              <a:rPr lang="en-IN" sz="2400" b="1" dirty="0">
                <a:latin typeface="Times New Roman" panose="02020603050405020304" pitchFamily="18" charset="0"/>
                <a:ea typeface="Calibri" panose="020F0502020204030204" pitchFamily="34" charset="0"/>
              </a:rPr>
              <a:t>Multiple States of nucleosome positioning on DNA –</a:t>
            </a:r>
          </a:p>
          <a:p>
            <a:pPr algn="ctr"/>
            <a:r>
              <a:rPr lang="en-IN" sz="2400" b="1" dirty="0">
                <a:effectLst/>
                <a:latin typeface="Times New Roman" panose="02020603050405020304" pitchFamily="18" charset="0"/>
                <a:ea typeface="Calibri" panose="020F0502020204030204" pitchFamily="34" charset="0"/>
              </a:rPr>
              <a:t>Remodelling of nucleosomes on PHO5 promoter upon phosphate starvation </a:t>
            </a:r>
          </a:p>
          <a:p>
            <a:pPr algn="ctr"/>
            <a:r>
              <a:rPr lang="en-IN" sz="2400" b="1" dirty="0">
                <a:effectLst/>
                <a:latin typeface="Times New Roman" panose="02020603050405020304" pitchFamily="18" charset="0"/>
                <a:ea typeface="Calibri" panose="020F0502020204030204" pitchFamily="34" charset="0"/>
              </a:rPr>
              <a:t>correlates with an increase in gene expression.</a:t>
            </a:r>
            <a:endPar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9" name="Diagram 8">
            <a:extLst>
              <a:ext uri="{FF2B5EF4-FFF2-40B4-BE49-F238E27FC236}">
                <a16:creationId xmlns:a16="http://schemas.microsoft.com/office/drawing/2014/main" id="{E0E8E956-3584-4398-B169-6BE27A44A532}"/>
              </a:ext>
            </a:extLst>
          </p:cNvPr>
          <p:cNvGraphicFramePr/>
          <p:nvPr>
            <p:extLst>
              <p:ext uri="{D42A27DB-BD31-4B8C-83A1-F6EECF244321}">
                <p14:modId xmlns:p14="http://schemas.microsoft.com/office/powerpoint/2010/main" val="4044541679"/>
              </p:ext>
            </p:extLst>
          </p:nvPr>
        </p:nvGraphicFramePr>
        <p:xfrm>
          <a:off x="267521" y="948748"/>
          <a:ext cx="197850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0B94C9C4-6DF2-4E56-B42D-8709D4C80A03}"/>
              </a:ext>
            </a:extLst>
          </p:cNvPr>
          <p:cNvGrpSpPr/>
          <p:nvPr/>
        </p:nvGrpSpPr>
        <p:grpSpPr>
          <a:xfrm>
            <a:off x="9818735" y="968428"/>
            <a:ext cx="1982615" cy="5418667"/>
            <a:chOff x="2133372" y="-1"/>
            <a:chExt cx="1982615" cy="5418667"/>
          </a:xfrm>
        </p:grpSpPr>
        <p:sp>
          <p:nvSpPr>
            <p:cNvPr id="11" name="Flowchart: Manual Operation 10">
              <a:extLst>
                <a:ext uri="{FF2B5EF4-FFF2-40B4-BE49-F238E27FC236}">
                  <a16:creationId xmlns:a16="http://schemas.microsoft.com/office/drawing/2014/main" id="{ED8BE75E-5935-403E-9196-639F93602DFF}"/>
                </a:ext>
              </a:extLst>
            </p:cNvPr>
            <p:cNvSpPr/>
            <p:nvPr/>
          </p:nvSpPr>
          <p:spPr>
            <a:xfrm rot="16200000">
              <a:off x="415346" y="1718025"/>
              <a:ext cx="5418667" cy="1982615"/>
            </a:xfrm>
            <a:prstGeom prst="flowChartManualOperation">
              <a:avLst/>
            </a:prstGeom>
            <a:solidFill>
              <a:srgbClr val="99EFE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lowchart: Manual Operation 4">
              <a:extLst>
                <a:ext uri="{FF2B5EF4-FFF2-40B4-BE49-F238E27FC236}">
                  <a16:creationId xmlns:a16="http://schemas.microsoft.com/office/drawing/2014/main" id="{EE7F91F8-B970-4E2E-B0D3-D6E40958AD6C}"/>
                </a:ext>
              </a:extLst>
            </p:cNvPr>
            <p:cNvSpPr txBox="1"/>
            <p:nvPr/>
          </p:nvSpPr>
          <p:spPr>
            <a:xfrm rot="21600000">
              <a:off x="2133372" y="1083732"/>
              <a:ext cx="1982615" cy="32512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rPr>
                <a:t>(B) Comparison of nucleosome positioning (configurations a to h) in cells of both phosphate rich and phosphate deprived media.</a:t>
              </a:r>
            </a:p>
          </p:txBody>
        </p:sp>
      </p:grpSp>
      <p:sp>
        <p:nvSpPr>
          <p:cNvPr id="14" name="TextBox 13">
            <a:extLst>
              <a:ext uri="{FF2B5EF4-FFF2-40B4-BE49-F238E27FC236}">
                <a16:creationId xmlns:a16="http://schemas.microsoft.com/office/drawing/2014/main" id="{03C0A45E-7126-4C78-A87B-01900C67260B}"/>
              </a:ext>
            </a:extLst>
          </p:cNvPr>
          <p:cNvSpPr txBox="1"/>
          <p:nvPr/>
        </p:nvSpPr>
        <p:spPr>
          <a:xfrm>
            <a:off x="390650" y="6337222"/>
            <a:ext cx="11345630"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Small, E. C., Xi, L., Wang, J. P., </a:t>
            </a:r>
            <a:r>
              <a:rPr lang="en-US" sz="1400" b="1" dirty="0" err="1">
                <a:effectLst/>
                <a:ea typeface="Times New Roman" panose="02020603050405020304" pitchFamily="18" charset="0"/>
              </a:rPr>
              <a:t>Widom</a:t>
            </a:r>
            <a:r>
              <a:rPr lang="en-US" sz="1400" b="1" dirty="0">
                <a:effectLst/>
                <a:ea typeface="Times New Roman" panose="02020603050405020304" pitchFamily="18" charset="0"/>
              </a:rPr>
              <a:t>, J., and Licht, J. D. (2014) Single-cell nucleosome mapping reveals the molecular basis of gene expression heterogeneity (Figure 2). </a:t>
            </a:r>
            <a:r>
              <a:rPr lang="en-US" sz="1400" b="1" i="1" dirty="0">
                <a:effectLst/>
                <a:ea typeface="Times New Roman" panose="02020603050405020304" pitchFamily="18" charset="0"/>
              </a:rPr>
              <a:t>Proceedings of the National Academy of Sciences of the United States of America</a:t>
            </a:r>
            <a:r>
              <a:rPr lang="en-US" sz="1400" b="1" dirty="0">
                <a:effectLst/>
                <a:ea typeface="Times New Roman" panose="02020603050405020304" pitchFamily="18" charset="0"/>
              </a:rPr>
              <a:t>. 10.1073/pnas.1400517111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79543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DCC0B-057B-4B6A-AA62-868AE50D55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7445" y="684243"/>
            <a:ext cx="8406228" cy="4298586"/>
          </a:xfrm>
          <a:prstGeom prst="rect">
            <a:avLst/>
          </a:prstGeom>
          <a:noFill/>
          <a:ln>
            <a:noFill/>
          </a:ln>
        </p:spPr>
      </p:pic>
      <p:sp>
        <p:nvSpPr>
          <p:cNvPr id="5" name="TextBox 4">
            <a:extLst>
              <a:ext uri="{FF2B5EF4-FFF2-40B4-BE49-F238E27FC236}">
                <a16:creationId xmlns:a16="http://schemas.microsoft.com/office/drawing/2014/main" id="{69238014-1BEA-45A3-9023-446FA2F8B361}"/>
              </a:ext>
            </a:extLst>
          </p:cNvPr>
          <p:cNvSpPr txBox="1"/>
          <p:nvPr/>
        </p:nvSpPr>
        <p:spPr>
          <a:xfrm>
            <a:off x="3535164" y="5070709"/>
            <a:ext cx="8406228" cy="1077218"/>
          </a:xfrm>
          <a:prstGeom prst="rect">
            <a:avLst/>
          </a:prstGeom>
          <a:noFill/>
        </p:spPr>
        <p:txBody>
          <a:bodyPr wrap="square" rtlCol="0">
            <a:spAutoFit/>
          </a:bodyPr>
          <a:lstStyle/>
          <a:p>
            <a:pPr marL="342900" indent="-342900" algn="just">
              <a:buAutoNum type="alphaUcParenBoth"/>
            </a:pPr>
            <a:r>
              <a:rPr lang="en-IN" sz="1600" dirty="0">
                <a:effectLst/>
                <a:latin typeface="Times New Roman" panose="02020603050405020304" pitchFamily="18" charset="0"/>
                <a:ea typeface="Calibri" panose="020F0502020204030204" pitchFamily="34" charset="0"/>
              </a:rPr>
              <a:t>"Dynamic Model” of gene expression</a:t>
            </a:r>
          </a:p>
          <a:p>
            <a:pPr marL="342900" indent="-342900" algn="just">
              <a:buAutoNum type="alphaUcParenBoth"/>
            </a:pPr>
            <a:r>
              <a:rPr lang="en-IN" sz="1600" dirty="0">
                <a:latin typeface="Times New Roman" panose="02020603050405020304" pitchFamily="18" charset="0"/>
              </a:rPr>
              <a:t>“Conventional Model” of gene expression</a:t>
            </a:r>
          </a:p>
          <a:p>
            <a:pPr marL="342900" indent="-342900" algn="just">
              <a:buAutoNum type="alphaUcParenBoth"/>
            </a:pPr>
            <a:r>
              <a:rPr lang="en-IN" sz="1600" dirty="0">
                <a:effectLst/>
                <a:latin typeface="Times New Roman" panose="02020603050405020304" pitchFamily="18" charset="0"/>
                <a:ea typeface="Calibri" panose="020F0502020204030204" pitchFamily="34" charset="0"/>
              </a:rPr>
              <a:t>) Fano factor for rate of formation of mRNA and protein of  both the model (“conventional model” and “Stochastic model”)</a:t>
            </a:r>
          </a:p>
        </p:txBody>
      </p:sp>
      <p:sp>
        <p:nvSpPr>
          <p:cNvPr id="6" name="Thought Bubble: Cloud 5">
            <a:extLst>
              <a:ext uri="{FF2B5EF4-FFF2-40B4-BE49-F238E27FC236}">
                <a16:creationId xmlns:a16="http://schemas.microsoft.com/office/drawing/2014/main" id="{CE13C84D-EB46-43DD-A5CE-114F78E6C10A}"/>
              </a:ext>
            </a:extLst>
          </p:cNvPr>
          <p:cNvSpPr/>
          <p:nvPr/>
        </p:nvSpPr>
        <p:spPr>
          <a:xfrm>
            <a:off x="314140" y="2833536"/>
            <a:ext cx="2636668" cy="2237173"/>
          </a:xfrm>
          <a:prstGeom prst="cloudCallout">
            <a:avLst/>
          </a:prstGeom>
          <a:noFill/>
          <a:ln>
            <a:solidFill>
              <a:srgbClr val="0070C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78A9149-9B5F-42D9-993E-E193A9C37306}"/>
              </a:ext>
            </a:extLst>
          </p:cNvPr>
          <p:cNvSpPr txBox="1"/>
          <p:nvPr/>
        </p:nvSpPr>
        <p:spPr>
          <a:xfrm>
            <a:off x="518327" y="3207833"/>
            <a:ext cx="2228295" cy="1477328"/>
          </a:xfrm>
          <a:prstGeom prst="rect">
            <a:avLst/>
          </a:prstGeom>
          <a:noFill/>
        </p:spPr>
        <p:txBody>
          <a:bodyPr wrap="square" rtlCol="0">
            <a:spAutoFit/>
          </a:bodyPr>
          <a:lstStyle/>
          <a:p>
            <a:pPr algn="ctr"/>
            <a:r>
              <a:rPr lang="en-IN" b="1" dirty="0"/>
              <a:t>Time Trace </a:t>
            </a:r>
            <a:r>
              <a:rPr lang="en-IN" dirty="0"/>
              <a:t>- </a:t>
            </a:r>
            <a:r>
              <a:rPr lang="en-IN" sz="1800" dirty="0">
                <a:effectLst/>
                <a:latin typeface="Times New Roman" panose="02020603050405020304" pitchFamily="18" charset="0"/>
                <a:ea typeface="Calibri" panose="020F0502020204030204" pitchFamily="34" charset="0"/>
              </a:rPr>
              <a:t>the production of mRNA which is compared with steady state mean (dashed line)</a:t>
            </a:r>
            <a:endParaRPr lang="en-IN" dirty="0"/>
          </a:p>
        </p:txBody>
      </p:sp>
      <p:sp>
        <p:nvSpPr>
          <p:cNvPr id="8" name="Arrow: Curved Down 7">
            <a:extLst>
              <a:ext uri="{FF2B5EF4-FFF2-40B4-BE49-F238E27FC236}">
                <a16:creationId xmlns:a16="http://schemas.microsoft.com/office/drawing/2014/main" id="{181204CF-2196-42BA-B4B2-FCE6E528E029}"/>
              </a:ext>
            </a:extLst>
          </p:cNvPr>
          <p:cNvSpPr/>
          <p:nvPr/>
        </p:nvSpPr>
        <p:spPr>
          <a:xfrm rot="20435854">
            <a:off x="2502378" y="2263110"/>
            <a:ext cx="1273608" cy="379644"/>
          </a:xfrm>
          <a:prstGeom prst="curved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Arrow: Curved Up 8">
            <a:extLst>
              <a:ext uri="{FF2B5EF4-FFF2-40B4-BE49-F238E27FC236}">
                <a16:creationId xmlns:a16="http://schemas.microsoft.com/office/drawing/2014/main" id="{B7326A31-3CA7-4D01-B6F4-024616C6D0C9}"/>
              </a:ext>
            </a:extLst>
          </p:cNvPr>
          <p:cNvSpPr/>
          <p:nvPr/>
        </p:nvSpPr>
        <p:spPr>
          <a:xfrm rot="1200634">
            <a:off x="2593969" y="4747950"/>
            <a:ext cx="1177309" cy="392412"/>
          </a:xfrm>
          <a:prstGeom prst="curvedUp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8F3B33B-6A1B-4AF4-804C-98EB59671BDF}"/>
              </a:ext>
            </a:extLst>
          </p:cNvPr>
          <p:cNvSpPr txBox="1"/>
          <p:nvPr/>
        </p:nvSpPr>
        <p:spPr>
          <a:xfrm>
            <a:off x="1138931" y="153066"/>
            <a:ext cx="8678847"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‘‘two-state model’’ of gene expression </a:t>
            </a:r>
            <a:endParaRPr lang="en-IN" sz="36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399AA5C6-228C-4E8B-82D8-5FA31AC80BE7}"/>
              </a:ext>
            </a:extLst>
          </p:cNvPr>
          <p:cNvSpPr txBox="1"/>
          <p:nvPr/>
        </p:nvSpPr>
        <p:spPr>
          <a:xfrm>
            <a:off x="373788" y="6284702"/>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a:t>
            </a:r>
            <a:r>
              <a:rPr lang="en-US" sz="1400" b="1" dirty="0" err="1">
                <a:effectLst/>
                <a:ea typeface="Times New Roman" panose="02020603050405020304" pitchFamily="18" charset="0"/>
              </a:rPr>
              <a:t>Falkovskaia</a:t>
            </a:r>
            <a:r>
              <a:rPr lang="en-US" sz="1400" b="1" dirty="0">
                <a:effectLst/>
                <a:ea typeface="Times New Roman" panose="02020603050405020304" pitchFamily="18" charset="0"/>
              </a:rPr>
              <a:t>, E., </a:t>
            </a:r>
            <a:r>
              <a:rPr lang="en-US" sz="1400" b="1" dirty="0" err="1">
                <a:effectLst/>
                <a:ea typeface="Times New Roman" panose="02020603050405020304" pitchFamily="18" charset="0"/>
              </a:rPr>
              <a:t>Jurica</a:t>
            </a:r>
            <a:r>
              <a:rPr lang="en-US" sz="1400" b="1" dirty="0">
                <a:effectLst/>
                <a:ea typeface="Times New Roman" panose="02020603050405020304" pitchFamily="18" charset="0"/>
              </a:rPr>
              <a:t>, M. S., and </a:t>
            </a:r>
            <a:r>
              <a:rPr lang="en-US" sz="1400" b="1" dirty="0" err="1">
                <a:effectLst/>
                <a:ea typeface="Times New Roman" panose="02020603050405020304" pitchFamily="18" charset="0"/>
              </a:rPr>
              <a:t>Boeger</a:t>
            </a:r>
            <a:r>
              <a:rPr lang="en-US" sz="1400" b="1" dirty="0">
                <a:effectLst/>
                <a:ea typeface="Times New Roman" panose="02020603050405020304" pitchFamily="18" charset="0"/>
              </a:rPr>
              <a:t>, H. (2013) Linking Stochastic Fluctuations in Chromatin Structure and Gene Expression. (</a:t>
            </a:r>
            <a:r>
              <a:rPr lang="en-US" sz="1400" b="1" dirty="0">
                <a:ea typeface="Times New Roman" panose="02020603050405020304" pitchFamily="18" charset="0"/>
              </a:rPr>
              <a:t>Figure 1)</a:t>
            </a:r>
            <a:r>
              <a:rPr lang="en-US" sz="1400" b="1" dirty="0">
                <a:effectLst/>
                <a:ea typeface="Times New Roman" panose="02020603050405020304" pitchFamily="18" charset="0"/>
              </a:rPr>
              <a:t> </a:t>
            </a:r>
            <a:r>
              <a:rPr lang="en-US" sz="1400" b="1" i="1" dirty="0" err="1">
                <a:effectLst/>
                <a:ea typeface="Times New Roman" panose="02020603050405020304" pitchFamily="18" charset="0"/>
              </a:rPr>
              <a:t>PLoS</a:t>
            </a:r>
            <a:r>
              <a:rPr lang="en-US" sz="1400" b="1" i="1" dirty="0">
                <a:effectLst/>
                <a:ea typeface="Times New Roman" panose="02020603050405020304" pitchFamily="18" charset="0"/>
              </a:rPr>
              <a:t>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283980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1171A-AB5E-424E-B486-32B1EA6DC8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011" y="143889"/>
            <a:ext cx="6543975" cy="6203645"/>
          </a:xfrm>
          <a:prstGeom prst="rect">
            <a:avLst/>
          </a:prstGeom>
          <a:noFill/>
          <a:ln>
            <a:noFill/>
          </a:ln>
        </p:spPr>
      </p:pic>
      <p:sp>
        <p:nvSpPr>
          <p:cNvPr id="3" name="Title 1">
            <a:extLst>
              <a:ext uri="{FF2B5EF4-FFF2-40B4-BE49-F238E27FC236}">
                <a16:creationId xmlns:a16="http://schemas.microsoft.com/office/drawing/2014/main" id="{09775E0E-17F5-419F-8989-405FA960E9EA}"/>
              </a:ext>
            </a:extLst>
          </p:cNvPr>
          <p:cNvSpPr txBox="1">
            <a:spLocks/>
          </p:cNvSpPr>
          <p:nvPr/>
        </p:nvSpPr>
        <p:spPr>
          <a:xfrm>
            <a:off x="461071" y="925315"/>
            <a:ext cx="3994300" cy="8125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Nucleosomes configurations of “activated promoters”</a:t>
            </a:r>
          </a:p>
        </p:txBody>
      </p:sp>
      <p:sp>
        <p:nvSpPr>
          <p:cNvPr id="5" name="Speech Bubble: Rectangle with Corners Rounded 4">
            <a:extLst>
              <a:ext uri="{FF2B5EF4-FFF2-40B4-BE49-F238E27FC236}">
                <a16:creationId xmlns:a16="http://schemas.microsoft.com/office/drawing/2014/main" id="{F7F41D3A-16C7-4AD6-A906-1B60F4D9B3E3}"/>
              </a:ext>
            </a:extLst>
          </p:cNvPr>
          <p:cNvSpPr/>
          <p:nvPr/>
        </p:nvSpPr>
        <p:spPr>
          <a:xfrm>
            <a:off x="248660" y="2228295"/>
            <a:ext cx="4313069" cy="3187084"/>
          </a:xfrm>
          <a:prstGeom prst="wedgeRoundRectCallout">
            <a:avLst>
              <a:gd name="adj1" fmla="val -21039"/>
              <a:gd name="adj2" fmla="val 61306"/>
              <a:gd name="adj3" fmla="val 16667"/>
            </a:avLst>
          </a:prstGeom>
          <a:noFill/>
          <a:ln>
            <a:solidFill>
              <a:srgbClr val="BF91D3"/>
            </a:solidFill>
          </a:ln>
          <a:effectLst>
            <a:glow rad="101600">
              <a:srgbClr val="CCCC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Magnifying glass">
            <a:extLst>
              <a:ext uri="{FF2B5EF4-FFF2-40B4-BE49-F238E27FC236}">
                <a16:creationId xmlns:a16="http://schemas.microsoft.com/office/drawing/2014/main" id="{BC26B23D-CDBF-4F98-98B8-97946947C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913159">
            <a:off x="1685011" y="5508594"/>
            <a:ext cx="914400" cy="914400"/>
          </a:xfrm>
          <a:prstGeom prst="rect">
            <a:avLst/>
          </a:prstGeom>
        </p:spPr>
      </p:pic>
      <p:sp>
        <p:nvSpPr>
          <p:cNvPr id="12" name="TextBox 11">
            <a:extLst>
              <a:ext uri="{FF2B5EF4-FFF2-40B4-BE49-F238E27FC236}">
                <a16:creationId xmlns:a16="http://schemas.microsoft.com/office/drawing/2014/main" id="{38C8388A-AB99-477C-B1BD-DB657D4D00FC}"/>
              </a:ext>
            </a:extLst>
          </p:cNvPr>
          <p:cNvSpPr txBox="1"/>
          <p:nvPr/>
        </p:nvSpPr>
        <p:spPr>
          <a:xfrm>
            <a:off x="248660" y="2396461"/>
            <a:ext cx="4206711" cy="2862322"/>
          </a:xfrm>
          <a:prstGeom prst="rect">
            <a:avLst/>
          </a:prstGeom>
          <a:noFill/>
        </p:spPr>
        <p:txBody>
          <a:bodyPr wrap="square" rtlCol="0">
            <a:spAutoFit/>
          </a:bodyPr>
          <a:lstStyle/>
          <a:p>
            <a:pPr algn="just"/>
            <a:r>
              <a:rPr lang="en-IN" b="1" dirty="0">
                <a:latin typeface="Times New Roman" panose="02020603050405020304" pitchFamily="18" charset="0"/>
                <a:ea typeface="Calibri" panose="020F0502020204030204" pitchFamily="34" charset="0"/>
              </a:rPr>
              <a:t>Eight</a:t>
            </a:r>
            <a:r>
              <a:rPr lang="en-IN" sz="1800" b="1" dirty="0">
                <a:effectLst/>
                <a:latin typeface="Times New Roman" panose="02020603050405020304" pitchFamily="18" charset="0"/>
                <a:ea typeface="Calibri" panose="020F0502020204030204" pitchFamily="34" charset="0"/>
              </a:rPr>
              <a:t> microstates </a:t>
            </a:r>
            <a:r>
              <a:rPr lang="en-IN" sz="1800" dirty="0">
                <a:effectLst/>
                <a:latin typeface="Times New Roman" panose="02020603050405020304" pitchFamily="18" charset="0"/>
                <a:ea typeface="Calibri" panose="020F0502020204030204" pitchFamily="34" charset="0"/>
              </a:rPr>
              <a:t>of activated promoters were found differing on the basis of nucleosome configurations, (with the help of Electron Microscopy studies).</a:t>
            </a:r>
            <a:endParaRPr lang="en-IN" sz="1800" dirty="0">
              <a:effectLst/>
              <a:latin typeface="Times New Roman" panose="02020603050405020304" pitchFamily="18" charset="0"/>
              <a:ea typeface="Times New Roman" panose="02020603050405020304" pitchFamily="18" charset="0"/>
            </a:endParaRPr>
          </a:p>
          <a:p>
            <a:pPr algn="just"/>
            <a:r>
              <a:rPr lang="en-IN" sz="1800" dirty="0">
                <a:effectLst/>
                <a:latin typeface="Times New Roman" panose="02020603050405020304" pitchFamily="18" charset="0"/>
                <a:ea typeface="Calibri" panose="020F0502020204030204" pitchFamily="34" charset="0"/>
              </a:rPr>
              <a:t>N-1. N-2 and N-3 are the positions of nucleosomes -1, </a:t>
            </a:r>
            <a:r>
              <a:rPr lang="en-IN" dirty="0">
                <a:latin typeface="Times New Roman" panose="02020603050405020304" pitchFamily="18" charset="0"/>
                <a:ea typeface="Calibri" panose="020F0502020204030204" pitchFamily="34" charset="0"/>
              </a:rPr>
              <a:t>-2</a:t>
            </a:r>
            <a:r>
              <a:rPr lang="en-IN" sz="1800" dirty="0">
                <a:effectLst/>
                <a:latin typeface="Times New Roman" panose="02020603050405020304" pitchFamily="18" charset="0"/>
                <a:ea typeface="Calibri" panose="020F0502020204030204" pitchFamily="34" charset="0"/>
              </a:rPr>
              <a:t> and -3 respectively. The bent black arrow shows the transcription start point. Lower left corner of each image shows the nucleosome configuration predicted with the help of image. </a:t>
            </a:r>
            <a:endParaRPr lang="en-IN" dirty="0"/>
          </a:p>
        </p:txBody>
      </p:sp>
      <p:sp>
        <p:nvSpPr>
          <p:cNvPr id="8" name="TextBox 7">
            <a:extLst>
              <a:ext uri="{FF2B5EF4-FFF2-40B4-BE49-F238E27FC236}">
                <a16:creationId xmlns:a16="http://schemas.microsoft.com/office/drawing/2014/main" id="{5F313A77-D4E5-4E2D-9D6E-12F669A62483}"/>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a:t>
            </a:r>
            <a:r>
              <a:rPr lang="en-US" sz="1400" b="1" dirty="0" err="1">
                <a:effectLst/>
                <a:ea typeface="Times New Roman" panose="02020603050405020304" pitchFamily="18" charset="0"/>
              </a:rPr>
              <a:t>Falkovskaia</a:t>
            </a:r>
            <a:r>
              <a:rPr lang="en-US" sz="1400" b="1" dirty="0">
                <a:effectLst/>
                <a:ea typeface="Times New Roman" panose="02020603050405020304" pitchFamily="18" charset="0"/>
              </a:rPr>
              <a:t>, E., </a:t>
            </a:r>
            <a:r>
              <a:rPr lang="en-US" sz="1400" b="1" dirty="0" err="1">
                <a:effectLst/>
                <a:ea typeface="Times New Roman" panose="02020603050405020304" pitchFamily="18" charset="0"/>
              </a:rPr>
              <a:t>Jurica</a:t>
            </a:r>
            <a:r>
              <a:rPr lang="en-US" sz="1400" b="1" dirty="0">
                <a:effectLst/>
                <a:ea typeface="Times New Roman" panose="02020603050405020304" pitchFamily="18" charset="0"/>
              </a:rPr>
              <a:t>, M. S., and </a:t>
            </a:r>
            <a:r>
              <a:rPr lang="en-US" sz="1400" b="1" dirty="0" err="1">
                <a:effectLst/>
                <a:ea typeface="Times New Roman" panose="02020603050405020304" pitchFamily="18" charset="0"/>
              </a:rPr>
              <a:t>Boeger</a:t>
            </a:r>
            <a:r>
              <a:rPr lang="en-US" sz="1400" b="1" dirty="0">
                <a:effectLst/>
                <a:ea typeface="Times New Roman" panose="02020603050405020304" pitchFamily="18" charset="0"/>
              </a:rPr>
              <a:t>, H. (2013) Linking Stochastic Fluctuations in Chromatin Structure and Gene Expression. (</a:t>
            </a:r>
            <a:r>
              <a:rPr lang="en-US" sz="1400" b="1" dirty="0">
                <a:ea typeface="Times New Roman" panose="02020603050405020304" pitchFamily="18" charset="0"/>
              </a:rPr>
              <a:t>Figure 3)</a:t>
            </a:r>
            <a:r>
              <a:rPr lang="en-US" sz="1400" b="1" dirty="0">
                <a:effectLst/>
                <a:ea typeface="Times New Roman" panose="02020603050405020304" pitchFamily="18" charset="0"/>
              </a:rPr>
              <a:t> </a:t>
            </a:r>
            <a:r>
              <a:rPr lang="en-US" sz="1400" b="1" i="1" dirty="0" err="1">
                <a:effectLst/>
                <a:ea typeface="Times New Roman" panose="02020603050405020304" pitchFamily="18" charset="0"/>
              </a:rPr>
              <a:t>PLoS</a:t>
            </a:r>
            <a:r>
              <a:rPr lang="en-US" sz="1400" b="1" i="1" dirty="0">
                <a:effectLst/>
                <a:ea typeface="Times New Roman" panose="02020603050405020304" pitchFamily="18" charset="0"/>
              </a:rPr>
              <a:t>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182970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BA277-D704-448B-946B-8E17292864DB}"/>
              </a:ext>
            </a:extLst>
          </p:cNvPr>
          <p:cNvPicPr/>
          <p:nvPr/>
        </p:nvPicPr>
        <p:blipFill>
          <a:blip r:embed="rId2"/>
          <a:stretch>
            <a:fillRect/>
          </a:stretch>
        </p:blipFill>
        <p:spPr>
          <a:xfrm>
            <a:off x="152400" y="840308"/>
            <a:ext cx="3569018" cy="3585211"/>
          </a:xfrm>
          <a:prstGeom prst="rect">
            <a:avLst/>
          </a:prstGeom>
        </p:spPr>
      </p:pic>
      <p:pic>
        <p:nvPicPr>
          <p:cNvPr id="4" name="Picture 3">
            <a:extLst>
              <a:ext uri="{FF2B5EF4-FFF2-40B4-BE49-F238E27FC236}">
                <a16:creationId xmlns:a16="http://schemas.microsoft.com/office/drawing/2014/main" id="{0E3FF186-1F8C-4C4A-8516-0A1F734EA424}"/>
              </a:ext>
            </a:extLst>
          </p:cNvPr>
          <p:cNvPicPr/>
          <p:nvPr/>
        </p:nvPicPr>
        <p:blipFill rotWithShape="1">
          <a:blip r:embed="rId3"/>
          <a:srcRect l="-6"/>
          <a:stretch/>
        </p:blipFill>
        <p:spPr bwMode="auto">
          <a:xfrm>
            <a:off x="8074977" y="3194320"/>
            <a:ext cx="3964623" cy="327850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EFB019B-A3F0-4C2D-A229-8BE9F5F55B33}"/>
              </a:ext>
            </a:extLst>
          </p:cNvPr>
          <p:cNvSpPr txBox="1"/>
          <p:nvPr/>
        </p:nvSpPr>
        <p:spPr>
          <a:xfrm>
            <a:off x="1180732" y="284632"/>
            <a:ext cx="9676659" cy="954107"/>
          </a:xfrm>
          <a:prstGeom prst="rect">
            <a:avLst/>
          </a:prstGeom>
          <a:solidFill>
            <a:srgbClr val="9BD5E1"/>
          </a:solidFill>
        </p:spPr>
        <p:txBody>
          <a:bodyPr wrap="square" rtlCol="0">
            <a:spAutoFit/>
          </a:bodyPr>
          <a:lstStyle/>
          <a:p>
            <a:pPr algn="ctr"/>
            <a:r>
              <a:rPr lang="en-IN" sz="2800" b="1" dirty="0">
                <a:effectLst/>
                <a:latin typeface="Times New Roman" panose="02020603050405020304" pitchFamily="18" charset="0"/>
                <a:ea typeface="Calibri" panose="020F0502020204030204" pitchFamily="34" charset="0"/>
              </a:rPr>
              <a:t>Probabilities of 8 PHO5 promoter nucleosome configurations (brown et al.)</a:t>
            </a:r>
            <a:endParaRPr lang="en-IN" sz="2800" b="1" dirty="0"/>
          </a:p>
        </p:txBody>
      </p:sp>
      <p:sp>
        <p:nvSpPr>
          <p:cNvPr id="7" name="TextBox 6">
            <a:extLst>
              <a:ext uri="{FF2B5EF4-FFF2-40B4-BE49-F238E27FC236}">
                <a16:creationId xmlns:a16="http://schemas.microsoft.com/office/drawing/2014/main" id="{7E79B605-82B8-42F2-961C-2461C722435A}"/>
              </a:ext>
            </a:extLst>
          </p:cNvPr>
          <p:cNvSpPr txBox="1"/>
          <p:nvPr/>
        </p:nvSpPr>
        <p:spPr>
          <a:xfrm>
            <a:off x="4486276" y="1568634"/>
            <a:ext cx="6451014" cy="1477328"/>
          </a:xfrm>
          <a:prstGeom prst="rect">
            <a:avLst/>
          </a:prstGeom>
          <a:noFill/>
        </p:spPr>
        <p:txBody>
          <a:bodyPr wrap="square">
            <a:spAutoFit/>
          </a:bodyPr>
          <a:lstStyle/>
          <a:p>
            <a:pPr algn="just"/>
            <a:r>
              <a:rPr lang="en-IN" sz="1800" dirty="0">
                <a:effectLst/>
                <a:latin typeface="Calibiri"/>
                <a:ea typeface="Calibri" panose="020F0502020204030204" pitchFamily="34" charset="0"/>
              </a:rPr>
              <a:t>(</a:t>
            </a:r>
            <a:r>
              <a:rPr lang="en-IN" dirty="0">
                <a:latin typeface="Calibiri"/>
                <a:ea typeface="Calibri" panose="020F0502020204030204" pitchFamily="34" charset="0"/>
              </a:rPr>
              <a:t>A) </a:t>
            </a:r>
            <a:r>
              <a:rPr lang="en-IN" sz="1800" dirty="0">
                <a:effectLst/>
                <a:latin typeface="Calibiri"/>
                <a:ea typeface="Calibri" panose="020F0502020204030204" pitchFamily="34" charset="0"/>
              </a:rPr>
              <a:t>Configurational probability distribution of PHO5 promoter nucleosomes in activated cells (PHO4 pho80D). Numbers above and below horizontal lines refer to the sum of probabilities for 2- nucleosome and 1-nucleosome configurations, determined by EM (above light grey line), or model calculation (below dark grey bar).</a:t>
            </a:r>
            <a:endParaRPr lang="en-IN" dirty="0">
              <a:latin typeface="Calibiri"/>
            </a:endParaRPr>
          </a:p>
        </p:txBody>
      </p:sp>
      <p:sp>
        <p:nvSpPr>
          <p:cNvPr id="9" name="TextBox 8">
            <a:extLst>
              <a:ext uri="{FF2B5EF4-FFF2-40B4-BE49-F238E27FC236}">
                <a16:creationId xmlns:a16="http://schemas.microsoft.com/office/drawing/2014/main" id="{2028DF86-55B6-48A9-A1D8-F47D86170C4E}"/>
              </a:ext>
            </a:extLst>
          </p:cNvPr>
          <p:cNvSpPr txBox="1"/>
          <p:nvPr/>
        </p:nvSpPr>
        <p:spPr>
          <a:xfrm>
            <a:off x="1021069" y="4661402"/>
            <a:ext cx="6755073" cy="984885"/>
          </a:xfrm>
          <a:prstGeom prst="rect">
            <a:avLst/>
          </a:prstGeom>
          <a:noFill/>
        </p:spPr>
        <p:txBody>
          <a:bodyPr wrap="square">
            <a:spAutoFit/>
          </a:bodyPr>
          <a:lstStyle/>
          <a:p>
            <a:pPr algn="just"/>
            <a:r>
              <a:rPr lang="en-IN" sz="2000" dirty="0">
                <a:effectLst/>
                <a:ea typeface="Calibri" panose="020F0502020204030204" pitchFamily="34" charset="0"/>
              </a:rPr>
              <a:t>(B) shows the considered model of transition states of nucleosomal configurations num­bered from 1 to 8</a:t>
            </a:r>
            <a:r>
              <a:rPr lang="en-IN" sz="2000" b="1" dirty="0">
                <a:effectLst/>
                <a:ea typeface="Calibri" panose="020F0502020204030204" pitchFamily="34" charset="0"/>
              </a:rPr>
              <a:t>. The </a:t>
            </a:r>
            <a:r>
              <a:rPr lang="en-IN" sz="1800" b="1" dirty="0">
                <a:effectLst/>
                <a:ea typeface="Calibri" panose="020F0502020204030204" pitchFamily="34" charset="0"/>
              </a:rPr>
              <a:t>Predictions shown in (</a:t>
            </a:r>
            <a:r>
              <a:rPr lang="en-IN" b="1" dirty="0">
                <a:ea typeface="Calibri" panose="020F0502020204030204" pitchFamily="34" charset="0"/>
              </a:rPr>
              <a:t>A) </a:t>
            </a:r>
            <a:r>
              <a:rPr lang="en-IN" sz="1800" b="1" dirty="0">
                <a:effectLst/>
                <a:ea typeface="Calibri" panose="020F0502020204030204" pitchFamily="34" charset="0"/>
              </a:rPr>
              <a:t>were based on the transition topology in (B)</a:t>
            </a:r>
            <a:endParaRPr lang="en-IN" sz="2000" b="1" dirty="0"/>
          </a:p>
        </p:txBody>
      </p:sp>
      <p:sp>
        <p:nvSpPr>
          <p:cNvPr id="11" name="Arrow: Left 10">
            <a:extLst>
              <a:ext uri="{FF2B5EF4-FFF2-40B4-BE49-F238E27FC236}">
                <a16:creationId xmlns:a16="http://schemas.microsoft.com/office/drawing/2014/main" id="{C43A32CC-1AD5-4C43-A7B8-A538EF7D7223}"/>
              </a:ext>
            </a:extLst>
          </p:cNvPr>
          <p:cNvSpPr/>
          <p:nvPr/>
        </p:nvSpPr>
        <p:spPr>
          <a:xfrm>
            <a:off x="3721418" y="2210540"/>
            <a:ext cx="610885" cy="221942"/>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26212465-0364-4D1D-A0E3-4305617726F4}"/>
              </a:ext>
            </a:extLst>
          </p:cNvPr>
          <p:cNvSpPr/>
          <p:nvPr/>
        </p:nvSpPr>
        <p:spPr>
          <a:xfrm>
            <a:off x="7776142" y="4905269"/>
            <a:ext cx="719091" cy="26633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ECAD922A-0347-4128-8DC2-18A6D181CE5C}"/>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a:t>
            </a:r>
            <a:r>
              <a:rPr lang="en-US" sz="1400" b="1" dirty="0" err="1">
                <a:effectLst/>
                <a:ea typeface="Times New Roman" panose="02020603050405020304" pitchFamily="18" charset="0"/>
              </a:rPr>
              <a:t>Falkovskaia</a:t>
            </a:r>
            <a:r>
              <a:rPr lang="en-US" sz="1400" b="1" dirty="0">
                <a:effectLst/>
                <a:ea typeface="Times New Roman" panose="02020603050405020304" pitchFamily="18" charset="0"/>
              </a:rPr>
              <a:t>, E., </a:t>
            </a:r>
            <a:r>
              <a:rPr lang="en-US" sz="1400" b="1" dirty="0" err="1">
                <a:effectLst/>
                <a:ea typeface="Times New Roman" panose="02020603050405020304" pitchFamily="18" charset="0"/>
              </a:rPr>
              <a:t>Jurica</a:t>
            </a:r>
            <a:r>
              <a:rPr lang="en-US" sz="1400" b="1" dirty="0">
                <a:effectLst/>
                <a:ea typeface="Times New Roman" panose="02020603050405020304" pitchFamily="18" charset="0"/>
              </a:rPr>
              <a:t>, M. S., and </a:t>
            </a:r>
            <a:r>
              <a:rPr lang="en-US" sz="1400" b="1" dirty="0" err="1">
                <a:effectLst/>
                <a:ea typeface="Times New Roman" panose="02020603050405020304" pitchFamily="18" charset="0"/>
              </a:rPr>
              <a:t>Boeger</a:t>
            </a:r>
            <a:r>
              <a:rPr lang="en-US" sz="1400" b="1" dirty="0">
                <a:effectLst/>
                <a:ea typeface="Times New Roman" panose="02020603050405020304" pitchFamily="18" charset="0"/>
              </a:rPr>
              <a:t>, H. (2013) Linking Stochastic Fluctuations in Chromatin Structure and Gene Expression. (</a:t>
            </a:r>
            <a:r>
              <a:rPr lang="en-US" sz="1400" b="1" dirty="0">
                <a:ea typeface="Times New Roman" panose="02020603050405020304" pitchFamily="18" charset="0"/>
              </a:rPr>
              <a:t>Figure 4)</a:t>
            </a:r>
            <a:r>
              <a:rPr lang="en-US" sz="1400" b="1" dirty="0">
                <a:effectLst/>
                <a:ea typeface="Times New Roman" panose="02020603050405020304" pitchFamily="18" charset="0"/>
              </a:rPr>
              <a:t> </a:t>
            </a:r>
            <a:r>
              <a:rPr lang="en-US" sz="1400" b="1" i="1" dirty="0" err="1">
                <a:effectLst/>
                <a:ea typeface="Times New Roman" panose="02020603050405020304" pitchFamily="18" charset="0"/>
              </a:rPr>
              <a:t>PLoS</a:t>
            </a:r>
            <a:r>
              <a:rPr lang="en-US" sz="1400" b="1" i="1" dirty="0">
                <a:effectLst/>
                <a:ea typeface="Times New Roman" panose="02020603050405020304" pitchFamily="18" charset="0"/>
              </a:rPr>
              <a:t>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226187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89FFC0-DB28-41C7-9850-F58D9252D381}"/>
              </a:ext>
            </a:extLst>
          </p:cNvPr>
          <p:cNvSpPr txBox="1"/>
          <p:nvPr/>
        </p:nvSpPr>
        <p:spPr>
          <a:xfrm>
            <a:off x="7575130" y="2982089"/>
            <a:ext cx="4275494" cy="3323987"/>
          </a:xfrm>
          <a:prstGeom prst="rect">
            <a:avLst/>
          </a:prstGeom>
          <a:noFill/>
        </p:spPr>
        <p:txBody>
          <a:bodyPr wrap="square" rtlCol="0">
            <a:spAutoFit/>
          </a:bodyPr>
          <a:lstStyle/>
          <a:p>
            <a:pPr algn="just"/>
            <a:r>
              <a:rPr lang="en-IN" sz="1400" i="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dots represent the probabilities calculated using theoretical predictions and bars indicate the probabilities calculated using experimental predictions. </a:t>
            </a:r>
          </a:p>
          <a:p>
            <a:pPr algn="just"/>
            <a:r>
              <a:rPr lang="en-IN" sz="1400" i="1" dirty="0">
                <a:effectLst>
                  <a:outerShdw blurRad="38100" dist="38100" dir="2700000" algn="tl">
                    <a:srgbClr val="000000">
                      <a:alpha val="43137"/>
                    </a:srgbClr>
                  </a:outerShdw>
                </a:effectLst>
                <a:latin typeface="Times New Roman" panose="02020603050405020304" pitchFamily="18" charset="0"/>
              </a:rPr>
              <a:t>Observation – PHO4,pho80D with mutated TATA box show activated PHO5 state along with occurrence of other states of promoter nucleosome configuration. PHO4D, pho80D with mutated TATA box show represents repressed PHO5 state, implying the importance of PHO4 role inactivation of  PHO5 gene. Also (D) and (E) show the strains which have phosphate in the cytoplasm and therefore we can observe more probability of completely repressed state. But (D) also has mutation in pho2 which implies that until PHO4 is mutated, pho2D does not affect the gene expression control.</a:t>
            </a:r>
            <a:endParaRPr lang="en-IN" sz="1400" i="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8CE9C2A1-1758-412E-A1A8-6C1BF833520D}"/>
              </a:ext>
            </a:extLst>
          </p:cNvPr>
          <p:cNvPicPr/>
          <p:nvPr/>
        </p:nvPicPr>
        <p:blipFill rotWithShape="1">
          <a:blip r:embed="rId2" cstate="print">
            <a:extLst>
              <a:ext uri="{28A0092B-C50C-407E-A947-70E740481C1C}">
                <a14:useLocalDpi xmlns:a14="http://schemas.microsoft.com/office/drawing/2010/main" val="0"/>
              </a:ext>
            </a:extLst>
          </a:blip>
          <a:srcRect r="69116" b="50255"/>
          <a:stretch/>
        </p:blipFill>
        <p:spPr bwMode="auto">
          <a:xfrm>
            <a:off x="35314" y="-2"/>
            <a:ext cx="2899747" cy="2729832"/>
          </a:xfrm>
          <a:prstGeom prst="rect">
            <a:avLst/>
          </a:prstGeom>
          <a:noFill/>
          <a:ln>
            <a:noFill/>
          </a:ln>
        </p:spPr>
      </p:pic>
      <p:pic>
        <p:nvPicPr>
          <p:cNvPr id="8" name="Picture 7">
            <a:extLst>
              <a:ext uri="{FF2B5EF4-FFF2-40B4-BE49-F238E27FC236}">
                <a16:creationId xmlns:a16="http://schemas.microsoft.com/office/drawing/2014/main" id="{CF09F68A-2DE4-4CCB-855C-BAF9D6E7B2CE}"/>
              </a:ext>
            </a:extLst>
          </p:cNvPr>
          <p:cNvPicPr/>
          <p:nvPr/>
        </p:nvPicPr>
        <p:blipFill rotWithShape="1">
          <a:blip r:embed="rId2" cstate="print">
            <a:extLst>
              <a:ext uri="{28A0092B-C50C-407E-A947-70E740481C1C}">
                <a14:useLocalDpi xmlns:a14="http://schemas.microsoft.com/office/drawing/2010/main" val="0"/>
              </a:ext>
            </a:extLst>
          </a:blip>
          <a:srcRect l="33936" r="33199" b="50935"/>
          <a:stretch/>
        </p:blipFill>
        <p:spPr bwMode="auto">
          <a:xfrm>
            <a:off x="3270598" y="95491"/>
            <a:ext cx="2899747" cy="2634338"/>
          </a:xfrm>
          <a:prstGeom prst="rect">
            <a:avLst/>
          </a:prstGeom>
          <a:noFill/>
          <a:ln>
            <a:noFill/>
          </a:ln>
        </p:spPr>
      </p:pic>
      <p:pic>
        <p:nvPicPr>
          <p:cNvPr id="9" name="Picture 8">
            <a:extLst>
              <a:ext uri="{FF2B5EF4-FFF2-40B4-BE49-F238E27FC236}">
                <a16:creationId xmlns:a16="http://schemas.microsoft.com/office/drawing/2014/main" id="{FAFA4782-19CD-4411-A591-5C2EF33ECFE7}"/>
              </a:ext>
            </a:extLst>
          </p:cNvPr>
          <p:cNvPicPr/>
          <p:nvPr/>
        </p:nvPicPr>
        <p:blipFill rotWithShape="1">
          <a:blip r:embed="rId2" cstate="print">
            <a:extLst>
              <a:ext uri="{28A0092B-C50C-407E-A947-70E740481C1C}">
                <a14:useLocalDpi xmlns:a14="http://schemas.microsoft.com/office/drawing/2010/main" val="0"/>
              </a:ext>
            </a:extLst>
          </a:blip>
          <a:srcRect l="66801" b="50724"/>
          <a:stretch/>
        </p:blipFill>
        <p:spPr bwMode="auto">
          <a:xfrm>
            <a:off x="6342119" y="42889"/>
            <a:ext cx="2756994" cy="2680244"/>
          </a:xfrm>
          <a:prstGeom prst="rect">
            <a:avLst/>
          </a:prstGeom>
          <a:noFill/>
          <a:ln>
            <a:noFill/>
          </a:ln>
        </p:spPr>
      </p:pic>
      <p:pic>
        <p:nvPicPr>
          <p:cNvPr id="10" name="Picture 9">
            <a:extLst>
              <a:ext uri="{FF2B5EF4-FFF2-40B4-BE49-F238E27FC236}">
                <a16:creationId xmlns:a16="http://schemas.microsoft.com/office/drawing/2014/main" id="{64CB7FDC-7B94-4C3A-B38F-7F13FC4D4B11}"/>
              </a:ext>
            </a:extLst>
          </p:cNvPr>
          <p:cNvPicPr/>
          <p:nvPr/>
        </p:nvPicPr>
        <p:blipFill rotWithShape="1">
          <a:blip r:embed="rId2" cstate="print">
            <a:extLst>
              <a:ext uri="{28A0092B-C50C-407E-A947-70E740481C1C}">
                <a14:useLocalDpi xmlns:a14="http://schemas.microsoft.com/office/drawing/2010/main" val="0"/>
              </a:ext>
            </a:extLst>
          </a:blip>
          <a:srcRect l="33936" t="50724" r="34841"/>
          <a:stretch/>
        </p:blipFill>
        <p:spPr bwMode="auto">
          <a:xfrm>
            <a:off x="3748119" y="3666831"/>
            <a:ext cx="2777143" cy="2541606"/>
          </a:xfrm>
          <a:prstGeom prst="rect">
            <a:avLst/>
          </a:prstGeom>
          <a:noFill/>
          <a:ln>
            <a:noFill/>
          </a:ln>
        </p:spPr>
      </p:pic>
      <p:pic>
        <p:nvPicPr>
          <p:cNvPr id="11" name="Picture 10">
            <a:extLst>
              <a:ext uri="{FF2B5EF4-FFF2-40B4-BE49-F238E27FC236}">
                <a16:creationId xmlns:a16="http://schemas.microsoft.com/office/drawing/2014/main" id="{9541274A-3C96-4E54-B465-86BF831709C2}"/>
              </a:ext>
            </a:extLst>
          </p:cNvPr>
          <p:cNvPicPr/>
          <p:nvPr/>
        </p:nvPicPr>
        <p:blipFill rotWithShape="1">
          <a:blip r:embed="rId2" cstate="print">
            <a:extLst>
              <a:ext uri="{28A0092B-C50C-407E-A947-70E740481C1C}">
                <a14:useLocalDpi xmlns:a14="http://schemas.microsoft.com/office/drawing/2010/main" val="0"/>
              </a:ext>
            </a:extLst>
          </a:blip>
          <a:srcRect l="-1" t="51986" r="69095" b="-434"/>
          <a:stretch/>
        </p:blipFill>
        <p:spPr bwMode="auto">
          <a:xfrm>
            <a:off x="371237" y="3620465"/>
            <a:ext cx="2777143" cy="2634339"/>
          </a:xfrm>
          <a:prstGeom prst="rect">
            <a:avLst/>
          </a:prstGeom>
          <a:noFill/>
          <a:ln>
            <a:noFill/>
          </a:ln>
        </p:spPr>
      </p:pic>
      <p:sp>
        <p:nvSpPr>
          <p:cNvPr id="12" name="TextBox 11">
            <a:extLst>
              <a:ext uri="{FF2B5EF4-FFF2-40B4-BE49-F238E27FC236}">
                <a16:creationId xmlns:a16="http://schemas.microsoft.com/office/drawing/2014/main" id="{7D457488-E334-40D0-925A-86F6D72A76D9}"/>
              </a:ext>
            </a:extLst>
          </p:cNvPr>
          <p:cNvSpPr txBox="1"/>
          <p:nvPr/>
        </p:nvSpPr>
        <p:spPr>
          <a:xfrm>
            <a:off x="259593" y="2816573"/>
            <a:ext cx="2869250" cy="646331"/>
          </a:xfrm>
          <a:prstGeom prst="rect">
            <a:avLst/>
          </a:prstGeom>
          <a:noFill/>
        </p:spPr>
        <p:txBody>
          <a:bodyPr wrap="square" rtlCol="0">
            <a:spAutoFit/>
          </a:bodyPr>
          <a:lstStyle/>
          <a:p>
            <a:pPr algn="just"/>
            <a:r>
              <a:rPr lang="en-IN" sz="1200" dirty="0">
                <a:effectLst/>
                <a:latin typeface="Times New Roman" panose="02020603050405020304" pitchFamily="18" charset="0"/>
                <a:ea typeface="Calibri" panose="020F0502020204030204" pitchFamily="34" charset="0"/>
              </a:rPr>
              <a:t>(A) PHO4,pho80D with mutated TATA box and activated PHO5 state (indicated by high probability of no nucleosome state)</a:t>
            </a:r>
            <a:endParaRPr lang="en-IN" sz="1200" dirty="0"/>
          </a:p>
        </p:txBody>
      </p:sp>
      <p:sp>
        <p:nvSpPr>
          <p:cNvPr id="14" name="TextBox 13">
            <a:extLst>
              <a:ext uri="{FF2B5EF4-FFF2-40B4-BE49-F238E27FC236}">
                <a16:creationId xmlns:a16="http://schemas.microsoft.com/office/drawing/2014/main" id="{3F300792-552E-4641-95CC-F78CE0C0D02D}"/>
              </a:ext>
            </a:extLst>
          </p:cNvPr>
          <p:cNvSpPr txBox="1"/>
          <p:nvPr/>
        </p:nvSpPr>
        <p:spPr>
          <a:xfrm>
            <a:off x="3702067" y="2795657"/>
            <a:ext cx="2869249" cy="830997"/>
          </a:xfrm>
          <a:prstGeom prst="rect">
            <a:avLst/>
          </a:prstGeom>
          <a:noFill/>
        </p:spPr>
        <p:txBody>
          <a:bodyPr wrap="square" rtlCol="0">
            <a:spAutoFit/>
          </a:bodyPr>
          <a:lstStyle/>
          <a:p>
            <a:pPr algn="just"/>
            <a:r>
              <a:rPr lang="en-IN" sz="1200" dirty="0">
                <a:effectLst/>
                <a:latin typeface="Times New Roman" panose="02020603050405020304" pitchFamily="18" charset="0"/>
                <a:ea typeface="Calibri" panose="020F0502020204030204" pitchFamily="34" charset="0"/>
              </a:rPr>
              <a:t>(B) </a:t>
            </a:r>
            <a:r>
              <a:rPr lang="en-IN" sz="1200" dirty="0">
                <a:effectLst/>
                <a:latin typeface="Times New Roman" panose="02020603050405020304" pitchFamily="18" charset="0"/>
                <a:ea typeface="Times New Roman" panose="02020603050405020304" pitchFamily="18" charset="0"/>
              </a:rPr>
              <a:t>pho4[85-99], pho80Δ with mutated TATA box and partially activated PHO5 state (indicated by high probabilities of intermediate microstate)</a:t>
            </a:r>
            <a:endParaRPr lang="en-IN" sz="1200" dirty="0"/>
          </a:p>
        </p:txBody>
      </p:sp>
      <p:sp>
        <p:nvSpPr>
          <p:cNvPr id="15" name="TextBox 14">
            <a:extLst>
              <a:ext uri="{FF2B5EF4-FFF2-40B4-BE49-F238E27FC236}">
                <a16:creationId xmlns:a16="http://schemas.microsoft.com/office/drawing/2014/main" id="{E387DA79-0D1A-4842-A847-66B34AE7D10B}"/>
              </a:ext>
            </a:extLst>
          </p:cNvPr>
          <p:cNvSpPr txBox="1"/>
          <p:nvPr/>
        </p:nvSpPr>
        <p:spPr>
          <a:xfrm>
            <a:off x="8020653" y="560562"/>
            <a:ext cx="1556750" cy="1200329"/>
          </a:xfrm>
          <a:prstGeom prst="rect">
            <a:avLst/>
          </a:prstGeom>
          <a:noFill/>
        </p:spPr>
        <p:txBody>
          <a:bodyPr wrap="square" rtlCol="0">
            <a:spAutoFit/>
          </a:bodyPr>
          <a:lstStyle/>
          <a:p>
            <a:r>
              <a:rPr lang="en-IN" sz="1200" dirty="0">
                <a:effectLst/>
                <a:latin typeface="Times New Roman" panose="02020603050405020304" pitchFamily="18" charset="0"/>
                <a:ea typeface="Times New Roman" panose="02020603050405020304" pitchFamily="18" charset="0"/>
              </a:rPr>
              <a:t>(C) pho4Δ, pho80Δ with mutated TATA box and repressed PHO5 state (Indicated by high probability of 3 nucleosome state)</a:t>
            </a:r>
            <a:endParaRPr lang="en-IN" sz="1200" dirty="0"/>
          </a:p>
        </p:txBody>
      </p:sp>
      <p:sp>
        <p:nvSpPr>
          <p:cNvPr id="16" name="TextBox 15">
            <a:extLst>
              <a:ext uri="{FF2B5EF4-FFF2-40B4-BE49-F238E27FC236}">
                <a16:creationId xmlns:a16="http://schemas.microsoft.com/office/drawing/2014/main" id="{F79DF644-DDFE-4624-BAC7-7D55683B559E}"/>
              </a:ext>
            </a:extLst>
          </p:cNvPr>
          <p:cNvSpPr txBox="1"/>
          <p:nvPr/>
        </p:nvSpPr>
        <p:spPr>
          <a:xfrm>
            <a:off x="1934403" y="4162050"/>
            <a:ext cx="2058054" cy="1015663"/>
          </a:xfrm>
          <a:prstGeom prst="rect">
            <a:avLst/>
          </a:prstGeom>
          <a:noFill/>
        </p:spPr>
        <p:txBody>
          <a:bodyPr wrap="square" rtlCol="0">
            <a:spAutoFit/>
          </a:bodyPr>
          <a:lstStyle/>
          <a:p>
            <a:r>
              <a:rPr lang="en-IN" sz="1200" dirty="0">
                <a:effectLst/>
                <a:latin typeface="Times New Roman" panose="02020603050405020304" pitchFamily="18" charset="0"/>
                <a:ea typeface="Times New Roman" panose="02020603050405020304" pitchFamily="18" charset="0"/>
              </a:rPr>
              <a:t>(D) </a:t>
            </a:r>
            <a:r>
              <a:rPr lang="en-US" sz="1200" dirty="0">
                <a:effectLst/>
                <a:latin typeface="Times New Roman" panose="02020603050405020304" pitchFamily="18" charset="0"/>
                <a:ea typeface="Times New Roman" panose="02020603050405020304" pitchFamily="18" charset="0"/>
              </a:rPr>
              <a:t>PHO4, PHO80, pho2Δ with wild type TATA box and inactivated PHO5 promoter (indicated by high probability of 3 nucleosome state)</a:t>
            </a:r>
            <a:endParaRPr lang="en-IN" sz="1200" dirty="0"/>
          </a:p>
        </p:txBody>
      </p:sp>
      <p:sp>
        <p:nvSpPr>
          <p:cNvPr id="17" name="TextBox 16">
            <a:extLst>
              <a:ext uri="{FF2B5EF4-FFF2-40B4-BE49-F238E27FC236}">
                <a16:creationId xmlns:a16="http://schemas.microsoft.com/office/drawing/2014/main" id="{1832F320-91FB-4586-B7F2-870E80CD0EFA}"/>
              </a:ext>
            </a:extLst>
          </p:cNvPr>
          <p:cNvSpPr txBox="1"/>
          <p:nvPr/>
        </p:nvSpPr>
        <p:spPr>
          <a:xfrm>
            <a:off x="5310237" y="3977383"/>
            <a:ext cx="1961965" cy="1384995"/>
          </a:xfrm>
          <a:prstGeom prst="rect">
            <a:avLst/>
          </a:prstGeom>
          <a:noFill/>
        </p:spPr>
        <p:txBody>
          <a:bodyPr wrap="square" rtlCol="0">
            <a:spAutoFit/>
          </a:bodyPr>
          <a:lstStyle/>
          <a:p>
            <a:pPr algn="just"/>
            <a:r>
              <a:rPr lang="en-US" sz="1200" dirty="0">
                <a:effectLst/>
                <a:latin typeface="Times New Roman" panose="02020603050405020304" pitchFamily="18" charset="0"/>
                <a:ea typeface="Times New Roman" panose="02020603050405020304" pitchFamily="18" charset="0"/>
              </a:rPr>
              <a:t>(E) PHO4, PHO80 TATA (wild type strain, having wild type TATA box sequence and repressed PHO5 state (indicated by high probability of 3 nucleosome microstate)</a:t>
            </a:r>
            <a:endParaRPr lang="en-IN" sz="1200" dirty="0">
              <a:effectLst/>
              <a:latin typeface="Times New Roman" panose="02020603050405020304" pitchFamily="18" charset="0"/>
              <a:ea typeface="Times New Roman" panose="02020603050405020304" pitchFamily="18" charset="0"/>
            </a:endParaRPr>
          </a:p>
        </p:txBody>
      </p:sp>
      <p:sp>
        <p:nvSpPr>
          <p:cNvPr id="18" name="Rectangle: Diagonal Corners Rounded 17">
            <a:extLst>
              <a:ext uri="{FF2B5EF4-FFF2-40B4-BE49-F238E27FC236}">
                <a16:creationId xmlns:a16="http://schemas.microsoft.com/office/drawing/2014/main" id="{91CA42A1-0360-4D59-91B4-43E9FFFD54D5}"/>
              </a:ext>
            </a:extLst>
          </p:cNvPr>
          <p:cNvSpPr/>
          <p:nvPr/>
        </p:nvSpPr>
        <p:spPr>
          <a:xfrm>
            <a:off x="7493349" y="2889254"/>
            <a:ext cx="4439057" cy="3416822"/>
          </a:xfrm>
          <a:prstGeom prst="round2DiagRect">
            <a:avLst/>
          </a:prstGeom>
          <a:noFill/>
          <a:ln>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84778E45-78D5-4E3D-96F7-9592573E6902}"/>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a:t>
            </a:r>
            <a:r>
              <a:rPr lang="en-US" sz="1400" b="1" dirty="0" err="1">
                <a:effectLst/>
                <a:ea typeface="Times New Roman" panose="02020603050405020304" pitchFamily="18" charset="0"/>
              </a:rPr>
              <a:t>Falkovskaia</a:t>
            </a:r>
            <a:r>
              <a:rPr lang="en-US" sz="1400" b="1" dirty="0">
                <a:effectLst/>
                <a:ea typeface="Times New Roman" panose="02020603050405020304" pitchFamily="18" charset="0"/>
              </a:rPr>
              <a:t>, E., </a:t>
            </a:r>
            <a:r>
              <a:rPr lang="en-US" sz="1400" b="1" dirty="0" err="1">
                <a:effectLst/>
                <a:ea typeface="Times New Roman" panose="02020603050405020304" pitchFamily="18" charset="0"/>
              </a:rPr>
              <a:t>Jurica</a:t>
            </a:r>
            <a:r>
              <a:rPr lang="en-US" sz="1400" b="1" dirty="0">
                <a:effectLst/>
                <a:ea typeface="Times New Roman" panose="02020603050405020304" pitchFamily="18" charset="0"/>
              </a:rPr>
              <a:t>, M. S., and </a:t>
            </a:r>
            <a:r>
              <a:rPr lang="en-US" sz="1400" b="1" dirty="0" err="1">
                <a:effectLst/>
                <a:ea typeface="Times New Roman" panose="02020603050405020304" pitchFamily="18" charset="0"/>
              </a:rPr>
              <a:t>Boeger</a:t>
            </a:r>
            <a:r>
              <a:rPr lang="en-US" sz="1400" b="1" dirty="0">
                <a:effectLst/>
                <a:ea typeface="Times New Roman" panose="02020603050405020304" pitchFamily="18" charset="0"/>
              </a:rPr>
              <a:t>, H. (2013) Linking Stochastic Fluctuations in Chromatin Structure and Gene Expression. (</a:t>
            </a:r>
            <a:r>
              <a:rPr lang="en-US" sz="1400" b="1" dirty="0">
                <a:ea typeface="Times New Roman" panose="02020603050405020304" pitchFamily="18" charset="0"/>
              </a:rPr>
              <a:t>Figure 6)</a:t>
            </a:r>
            <a:r>
              <a:rPr lang="en-US" sz="1400" b="1" dirty="0">
                <a:effectLst/>
                <a:ea typeface="Times New Roman" panose="02020603050405020304" pitchFamily="18" charset="0"/>
              </a:rPr>
              <a:t> </a:t>
            </a:r>
            <a:r>
              <a:rPr lang="en-US" sz="1400" b="1" i="1" dirty="0" err="1">
                <a:effectLst/>
                <a:ea typeface="Times New Roman" panose="02020603050405020304" pitchFamily="18" charset="0"/>
              </a:rPr>
              <a:t>PLoS</a:t>
            </a:r>
            <a:r>
              <a:rPr lang="en-US" sz="1400" b="1" i="1" dirty="0">
                <a:effectLst/>
                <a:ea typeface="Times New Roman" panose="02020603050405020304" pitchFamily="18" charset="0"/>
              </a:rPr>
              <a:t>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1079581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C8595-2AD5-4449-BA31-D38FCE160DB1}"/>
              </a:ext>
            </a:extLst>
          </p:cNvPr>
          <p:cNvSpPr txBox="1"/>
          <p:nvPr/>
        </p:nvSpPr>
        <p:spPr>
          <a:xfrm>
            <a:off x="3504830" y="177372"/>
            <a:ext cx="5182340" cy="646331"/>
          </a:xfrm>
          <a:prstGeom prst="rect">
            <a:avLst/>
          </a:prstGeom>
          <a:noFill/>
        </p:spPr>
        <p:txBody>
          <a:bodyPr wrap="square">
            <a:spAutoFit/>
          </a:bodyPr>
          <a:lstStyle/>
          <a:p>
            <a:pPr marL="154940" marR="560705" algn="ctr"/>
            <a:r>
              <a:rPr lang="en-US" sz="36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Problem Statement</a:t>
            </a:r>
            <a:endParaRPr lang="en-IN" sz="36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493AC9B2-D14A-44AF-9A02-B249B62DF242}"/>
              </a:ext>
            </a:extLst>
          </p:cNvPr>
          <p:cNvSpPr txBox="1"/>
          <p:nvPr/>
        </p:nvSpPr>
        <p:spPr>
          <a:xfrm>
            <a:off x="227859" y="866436"/>
            <a:ext cx="11736280" cy="3130152"/>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In this project we quantified how much information is added to this System (DNA + protein) positions by arranging nucleosome differently, here our system is PHO5 promoter which ha 3 nucleosome positioned at -3, -2 and -1. According to information theory, the information content is quantified by computing entropy of the system. </a:t>
            </a:r>
            <a:r>
              <a:rPr lang="en-US"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e computed entropy of different chromatin states. </a:t>
            </a:r>
            <a:r>
              <a:rPr lang="en-US" sz="2000" dirty="0">
                <a:effectLst/>
                <a:latin typeface="Times New Roman" panose="02020603050405020304" pitchFamily="18" charset="0"/>
                <a:ea typeface="Times New Roman" panose="02020603050405020304" pitchFamily="18" charset="0"/>
              </a:rPr>
              <a:t>Taking nucleosome arrangement on Promoter as our system, on adding nucleosomes, how much extra information in encoded in the DNA, by measuring the increase in entropy of the system.</a:t>
            </a:r>
          </a:p>
          <a:p>
            <a:pPr algn="just">
              <a:lnSpc>
                <a:spcPct val="150000"/>
              </a:lnSpc>
            </a:pPr>
            <a:r>
              <a:rPr lang="en-US" sz="2000" dirty="0">
                <a:latin typeface="Times New Roman" panose="02020603050405020304" pitchFamily="18" charset="0"/>
                <a:ea typeface="Times New Roman" panose="02020603050405020304" pitchFamily="18" charset="0"/>
              </a:rPr>
              <a:t>Also, the </a:t>
            </a:r>
            <a:r>
              <a:rPr lang="en-US" sz="2000" b="1" dirty="0">
                <a:latin typeface="Times New Roman" panose="02020603050405020304" pitchFamily="18" charset="0"/>
                <a:ea typeface="Times New Roman" panose="02020603050405020304" pitchFamily="18" charset="0"/>
              </a:rPr>
              <a:t>extra layer of information is added with histone modification</a:t>
            </a:r>
            <a:r>
              <a:rPr lang="en-US" sz="2000" dirty="0">
                <a:latin typeface="Times New Roman" panose="02020603050405020304" pitchFamily="18" charset="0"/>
                <a:ea typeface="Times New Roman" panose="02020603050405020304" pitchFamily="18" charset="0"/>
              </a:rPr>
              <a:t>, in this project we accounted for the same using CHiP seq data and monte carlo simulations.</a:t>
            </a:r>
            <a:endParaRPr lang="en-IN"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000E0420-A571-4AF1-91A2-1ABA6CE48E83}"/>
              </a:ext>
            </a:extLst>
          </p:cNvPr>
          <p:cNvSpPr txBox="1"/>
          <p:nvPr/>
        </p:nvSpPr>
        <p:spPr>
          <a:xfrm>
            <a:off x="382851" y="4125864"/>
            <a:ext cx="11603479" cy="830997"/>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How the </a:t>
            </a:r>
            <a:r>
              <a:rPr lang="en-US" sz="2400" b="1" dirty="0">
                <a:latin typeface="Times New Roman" panose="02020603050405020304" pitchFamily="18" charset="0"/>
                <a:ea typeface="Times New Roman" panose="02020603050405020304" pitchFamily="18" charset="0"/>
              </a:rPr>
              <a:t>information</a:t>
            </a:r>
            <a:r>
              <a:rPr lang="en-US" sz="2400" b="1" dirty="0">
                <a:effectLst/>
                <a:latin typeface="Times New Roman" panose="02020603050405020304" pitchFamily="18" charset="0"/>
                <a:ea typeface="Times New Roman" panose="02020603050405020304" pitchFamily="18" charset="0"/>
              </a:rPr>
              <a:t> of DNA is affected when we add extra information to the DNA sequence of particular length in form of nucleosomes</a:t>
            </a:r>
            <a:r>
              <a:rPr lang="en-US" sz="2400" b="1" dirty="0">
                <a:latin typeface="Times New Roman" panose="02020603050405020304" pitchFamily="18" charset="0"/>
                <a:ea typeface="Times New Roman" panose="02020603050405020304" pitchFamily="18" charset="0"/>
              </a:rPr>
              <a:t> and histone modifications</a:t>
            </a:r>
            <a:endParaRPr lang="en-IN" sz="2400" dirty="0"/>
          </a:p>
        </p:txBody>
      </p:sp>
      <p:pic>
        <p:nvPicPr>
          <p:cNvPr id="22" name="Picture 21">
            <a:extLst>
              <a:ext uri="{FF2B5EF4-FFF2-40B4-BE49-F238E27FC236}">
                <a16:creationId xmlns:a16="http://schemas.microsoft.com/office/drawing/2014/main" id="{DA346C95-2F93-4B3A-B3DE-EF6484FD5505}"/>
              </a:ext>
            </a:extLst>
          </p:cNvPr>
          <p:cNvPicPr>
            <a:picLocks noChangeAspect="1"/>
          </p:cNvPicPr>
          <p:nvPr/>
        </p:nvPicPr>
        <p:blipFill rotWithShape="1">
          <a:blip r:embed="rId2"/>
          <a:srcRect l="4876" r="7399" b="36728"/>
          <a:stretch/>
        </p:blipFill>
        <p:spPr>
          <a:xfrm>
            <a:off x="382851" y="5023993"/>
            <a:ext cx="7267203" cy="1227619"/>
          </a:xfrm>
          <a:prstGeom prst="rect">
            <a:avLst/>
          </a:prstGeom>
        </p:spPr>
      </p:pic>
      <p:pic>
        <p:nvPicPr>
          <p:cNvPr id="23" name="Picture 22">
            <a:extLst>
              <a:ext uri="{FF2B5EF4-FFF2-40B4-BE49-F238E27FC236}">
                <a16:creationId xmlns:a16="http://schemas.microsoft.com/office/drawing/2014/main" id="{EF063E17-5437-4EC4-A2A0-9CB0D267761C}"/>
              </a:ext>
            </a:extLst>
          </p:cNvPr>
          <p:cNvPicPr>
            <a:picLocks noChangeAspect="1"/>
          </p:cNvPicPr>
          <p:nvPr/>
        </p:nvPicPr>
        <p:blipFill rotWithShape="1">
          <a:blip r:embed="rId3"/>
          <a:srcRect l="40186"/>
          <a:stretch/>
        </p:blipFill>
        <p:spPr>
          <a:xfrm>
            <a:off x="7482156" y="5158049"/>
            <a:ext cx="4423942" cy="1227619"/>
          </a:xfrm>
          <a:prstGeom prst="rect">
            <a:avLst/>
          </a:prstGeom>
        </p:spPr>
      </p:pic>
    </p:spTree>
    <p:extLst>
      <p:ext uri="{BB962C8B-B14F-4D97-AF65-F5344CB8AC3E}">
        <p14:creationId xmlns:p14="http://schemas.microsoft.com/office/powerpoint/2010/main" val="211308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110AE0-24BF-4374-8939-5300EBEE40AF}"/>
              </a:ext>
            </a:extLst>
          </p:cNvPr>
          <p:cNvSpPr/>
          <p:nvPr/>
        </p:nvSpPr>
        <p:spPr>
          <a:xfrm>
            <a:off x="310203" y="0"/>
            <a:ext cx="11181266" cy="1200329"/>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Extra information encoded in chromatin p</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ackaging at level </a:t>
            </a:r>
          </a:p>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of nucleosome occupancy a</a:t>
            </a: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 nucleosome modification</a:t>
            </a:r>
          </a:p>
        </p:txBody>
      </p:sp>
      <p:pic>
        <p:nvPicPr>
          <p:cNvPr id="15" name="Picture 14">
            <a:extLst>
              <a:ext uri="{FF2B5EF4-FFF2-40B4-BE49-F238E27FC236}">
                <a16:creationId xmlns:a16="http://schemas.microsoft.com/office/drawing/2014/main" id="{8DF419C7-6D19-475E-B521-87C7036585E9}"/>
              </a:ext>
            </a:extLst>
          </p:cNvPr>
          <p:cNvPicPr/>
          <p:nvPr/>
        </p:nvPicPr>
        <p:blipFill rotWithShape="1">
          <a:blip r:embed="rId2"/>
          <a:srcRect t="17758"/>
          <a:stretch/>
        </p:blipFill>
        <p:spPr bwMode="auto">
          <a:xfrm>
            <a:off x="3276666" y="1200329"/>
            <a:ext cx="8729709" cy="5591088"/>
          </a:xfrm>
          <a:prstGeom prst="rect">
            <a:avLst/>
          </a:prstGeom>
          <a:ln>
            <a:noFill/>
          </a:ln>
          <a:extLst>
            <a:ext uri="{53640926-AAD7-44D8-BBD7-CCE9431645EC}">
              <a14:shadowObscured xmlns:a14="http://schemas.microsoft.com/office/drawing/2010/main"/>
            </a:ext>
          </a:extLst>
        </p:spPr>
      </p:pic>
      <p:sp>
        <p:nvSpPr>
          <p:cNvPr id="16" name="Rectangle: Beveled 15">
            <a:extLst>
              <a:ext uri="{FF2B5EF4-FFF2-40B4-BE49-F238E27FC236}">
                <a16:creationId xmlns:a16="http://schemas.microsoft.com/office/drawing/2014/main" id="{61096BD0-1E29-4B48-B72B-D5067E55E71D}"/>
              </a:ext>
            </a:extLst>
          </p:cNvPr>
          <p:cNvSpPr/>
          <p:nvPr/>
        </p:nvSpPr>
        <p:spPr>
          <a:xfrm>
            <a:off x="541537" y="2171699"/>
            <a:ext cx="3735187" cy="4166957"/>
          </a:xfrm>
          <a:prstGeom prst="bevel">
            <a:avLst/>
          </a:prstGeom>
          <a:noFill/>
          <a:ln>
            <a:solidFill>
              <a:srgbClr val="9BD5E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3BE4A341-373F-44C0-9C0B-B1984892E19B}"/>
              </a:ext>
            </a:extLst>
          </p:cNvPr>
          <p:cNvSpPr txBox="1"/>
          <p:nvPr/>
        </p:nvSpPr>
        <p:spPr>
          <a:xfrm>
            <a:off x="1056443" y="2663301"/>
            <a:ext cx="2752077" cy="3231654"/>
          </a:xfrm>
          <a:prstGeom prst="rect">
            <a:avLst/>
          </a:prstGeom>
          <a:noFill/>
        </p:spPr>
        <p:txBody>
          <a:bodyPr wrap="square" rtlCol="0">
            <a:spAutoFit/>
          </a:bodyPr>
          <a:lstStyle/>
          <a:p>
            <a:pPr algn="just"/>
            <a:r>
              <a:rPr lang="en-IN" sz="1200" dirty="0"/>
              <a:t> 1. Studied </a:t>
            </a:r>
            <a:r>
              <a:rPr lang="en-US" sz="1200" dirty="0">
                <a:effectLst/>
                <a:latin typeface="Times New Roman" panose="02020603050405020304" pitchFamily="18" charset="0"/>
                <a:ea typeface="Times New Roman" panose="02020603050405020304" pitchFamily="18" charset="0"/>
              </a:rPr>
              <a:t>extra information encoding by the chromatin packaging, when nucleosomes are added to PHO5 promoter.</a:t>
            </a:r>
          </a:p>
          <a:p>
            <a:pPr algn="just"/>
            <a:r>
              <a:rPr lang="en-US" sz="1200" dirty="0">
                <a:latin typeface="Times New Roman" panose="02020603050405020304" pitchFamily="18" charset="0"/>
              </a:rPr>
              <a:t>2. Predicted</a:t>
            </a:r>
            <a:r>
              <a:rPr lang="en-US" sz="1200" dirty="0">
                <a:effectLst/>
                <a:latin typeface="Times New Roman" panose="02020603050405020304" pitchFamily="18" charset="0"/>
                <a:ea typeface="Times New Roman" panose="02020603050405020304" pitchFamily="18" charset="0"/>
              </a:rPr>
              <a:t> the information at level of histone modification and changes in gene expression with help of modification information using </a:t>
            </a:r>
            <a:r>
              <a:rPr lang="en-US" sz="1200" b="1" dirty="0">
                <a:effectLst/>
                <a:latin typeface="Times New Roman" panose="02020603050405020304" pitchFamily="18" charset="0"/>
                <a:ea typeface="Times New Roman" panose="02020603050405020304" pitchFamily="18" charset="0"/>
              </a:rPr>
              <a:t>Monte Carlo Simulation (MCS) and ChIP seq data.</a:t>
            </a:r>
          </a:p>
          <a:p>
            <a:pPr algn="just"/>
            <a:r>
              <a:rPr lang="en-US" sz="1200" b="1" dirty="0">
                <a:latin typeface="Times New Roman" panose="02020603050405020304" pitchFamily="18" charset="0"/>
                <a:ea typeface="Times New Roman" panose="02020603050405020304" pitchFamily="18" charset="0"/>
              </a:rPr>
              <a:t>3. </a:t>
            </a:r>
            <a:r>
              <a:rPr lang="en-US" sz="1200" dirty="0">
                <a:latin typeface="Times New Roman" panose="02020603050405020304" pitchFamily="18" charset="0"/>
                <a:ea typeface="Times New Roman" panose="02020603050405020304" pitchFamily="18" charset="0"/>
              </a:rPr>
              <a:t>Predicted</a:t>
            </a:r>
            <a:r>
              <a:rPr lang="en-US" sz="1200" dirty="0">
                <a:effectLst/>
                <a:latin typeface="Times New Roman" panose="02020603050405020304" pitchFamily="18" charset="0"/>
                <a:ea typeface="Times New Roman" panose="02020603050405020304" pitchFamily="18" charset="0"/>
              </a:rPr>
              <a:t> the range of Association and dissociation rate of nucleosome modification for the calculated modification information.</a:t>
            </a:r>
            <a:endParaRPr lang="en-IN" sz="1200" dirty="0">
              <a:latin typeface="Times New Roman" panose="02020603050405020304" pitchFamily="18" charset="0"/>
              <a:ea typeface="Times New Roman" panose="02020603050405020304" pitchFamily="18" charset="0"/>
            </a:endParaRPr>
          </a:p>
          <a:p>
            <a:pPr algn="just"/>
            <a:r>
              <a:rPr lang="en-IN" sz="1200" dirty="0">
                <a:effectLst/>
                <a:latin typeface="Times New Roman" panose="02020603050405020304" pitchFamily="18" charset="0"/>
                <a:ea typeface="Times New Roman" panose="02020603050405020304" pitchFamily="18" charset="0"/>
              </a:rPr>
              <a:t>4. Studied </a:t>
            </a:r>
            <a:r>
              <a:rPr lang="en-US" sz="1200" dirty="0">
                <a:effectLst/>
                <a:latin typeface="Times New Roman" panose="02020603050405020304" pitchFamily="18" charset="0"/>
                <a:ea typeface="Times New Roman" panose="02020603050405020304" pitchFamily="18" charset="0"/>
              </a:rPr>
              <a:t>change in modification information with change in association and dissociation rate of the nucleosome modification. </a:t>
            </a:r>
            <a:endParaRPr lang="en-IN" sz="12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91A3798F-F75C-4C6B-95E1-63244C63F788}"/>
              </a:ext>
            </a:extLst>
          </p:cNvPr>
          <p:cNvSpPr/>
          <p:nvPr/>
        </p:nvSpPr>
        <p:spPr>
          <a:xfrm>
            <a:off x="1555531" y="2140081"/>
            <a:ext cx="170719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Objectives</a:t>
            </a:r>
          </a:p>
        </p:txBody>
      </p:sp>
    </p:spTree>
    <p:extLst>
      <p:ext uri="{BB962C8B-B14F-4D97-AF65-F5344CB8AC3E}">
        <p14:creationId xmlns:p14="http://schemas.microsoft.com/office/powerpoint/2010/main" val="1616815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4027</TotalTime>
  <Words>3472</Words>
  <Application>Microsoft Office PowerPoint</Application>
  <PresentationFormat>Widescreen</PresentationFormat>
  <Paragraphs>201</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Rounded MT Bold</vt:lpstr>
      <vt:lpstr>Calibiri</vt:lpstr>
      <vt:lpstr>Calibri</vt:lpstr>
      <vt:lpstr>Calibri Light</vt:lpstr>
      <vt:lpstr>Cambria Math</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Aggarwal</dc:creator>
  <cp:lastModifiedBy>Ritika Aggarwal</cp:lastModifiedBy>
  <cp:revision>106</cp:revision>
  <dcterms:created xsi:type="dcterms:W3CDTF">2020-12-05T16:14:38Z</dcterms:created>
  <dcterms:modified xsi:type="dcterms:W3CDTF">2021-05-08T07:25:10Z</dcterms:modified>
</cp:coreProperties>
</file>